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083" r:id="rId4"/>
    <p:sldMasterId id="2147484793" r:id="rId5"/>
    <p:sldMasterId id="2147484923" r:id="rId6"/>
  </p:sldMasterIdLst>
  <p:notesMasterIdLst>
    <p:notesMasterId r:id="rId20"/>
  </p:notesMasterIdLst>
  <p:handoutMasterIdLst>
    <p:handoutMasterId r:id="rId21"/>
  </p:handoutMasterIdLst>
  <p:sldIdLst>
    <p:sldId id="1267" r:id="rId7"/>
    <p:sldId id="2205" r:id="rId8"/>
    <p:sldId id="2219" r:id="rId9"/>
    <p:sldId id="2226" r:id="rId10"/>
    <p:sldId id="2220" r:id="rId11"/>
    <p:sldId id="2209" r:id="rId12"/>
    <p:sldId id="2227" r:id="rId13"/>
    <p:sldId id="2229" r:id="rId14"/>
    <p:sldId id="2217" r:id="rId15"/>
    <p:sldId id="2230" r:id="rId16"/>
    <p:sldId id="2232" r:id="rId17"/>
    <p:sldId id="2231" r:id="rId18"/>
    <p:sldId id="2200" r:id="rId19"/>
  </p:sldIdLst>
  <p:sldSz cx="12192000" cy="6858000"/>
  <p:notesSz cx="7077075" cy="9363075"/>
  <p:defaultTextStyle>
    <a:defPPr>
      <a:defRPr lang="es-PE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ben Tornero Cruzatt" initials="RTC" lastIdx="7" clrIdx="0"/>
  <p:cmAuthor id="2" name="Marco Vilchez Roman" initials="MVR" lastIdx="1" clrIdx="1">
    <p:extLst>
      <p:ext uri="{19B8F6BF-5375-455C-9EA6-DF929625EA0E}">
        <p15:presenceInfo xmlns:p15="http://schemas.microsoft.com/office/powerpoint/2012/main" userId="S-1-5-21-914518986-767225825-2521864198-2283" providerId="AD"/>
      </p:ext>
    </p:extLst>
  </p:cmAuthor>
  <p:cmAuthor id="3" name="Bryan Reyes Reyes" initials="BRR" lastIdx="5" clrIdx="2">
    <p:extLst>
      <p:ext uri="{19B8F6BF-5375-455C-9EA6-DF929625EA0E}">
        <p15:presenceInfo xmlns:p15="http://schemas.microsoft.com/office/powerpoint/2012/main" userId="S-1-5-21-914518986-767225825-2521864198-19573" providerId="AD"/>
      </p:ext>
    </p:extLst>
  </p:cmAuthor>
  <p:cmAuthor id="4" name="Carmen Cardenas Diaz" initials="CCD" lastIdx="1" clrIdx="3">
    <p:extLst>
      <p:ext uri="{19B8F6BF-5375-455C-9EA6-DF929625EA0E}">
        <p15:presenceInfo xmlns:p15="http://schemas.microsoft.com/office/powerpoint/2012/main" userId="S-1-5-21-914518986-767225825-2521864198-213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  <a:srgbClr val="F18626"/>
    <a:srgbClr val="00B5E2"/>
    <a:srgbClr val="006EB8"/>
    <a:srgbClr val="E9EFF7"/>
    <a:srgbClr val="FEF6F0"/>
    <a:srgbClr val="00ADEA"/>
    <a:srgbClr val="FF9900"/>
    <a:srgbClr val="575756"/>
    <a:srgbClr val="0043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41" autoAdjust="0"/>
    <p:restoredTop sz="96405" autoAdjust="0"/>
  </p:normalViewPr>
  <p:slideViewPr>
    <p:cSldViewPr>
      <p:cViewPr varScale="1">
        <p:scale>
          <a:sx n="57" d="100"/>
          <a:sy n="57" d="100"/>
        </p:scale>
        <p:origin x="90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52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81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84B61-E9F0-495B-A6DE-B70DC0CF2A50}" type="datetimeFigureOut">
              <a:rPr lang="es-PE" smtClean="0"/>
              <a:pPr/>
              <a:t>9/01/2025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8A556-2824-40A1-9DA9-C9473DF6DFF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76037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964D1-D6FD-4FD8-80C6-C2B6F9483E26}" type="datetimeFigureOut">
              <a:rPr lang="es-PE" smtClean="0"/>
              <a:pPr/>
              <a:t>9/01/2025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1171575"/>
            <a:ext cx="5616575" cy="3159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7708" y="4505979"/>
            <a:ext cx="5661660" cy="36867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3154D-9BFF-47B3-A363-CA8D6CA28B5F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56199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ED05-E36E-B142-9E58-70E3DC25A55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09/01/2025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E9339959-FC89-4FD2-809C-4CFAEFF552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400" y="6373448"/>
            <a:ext cx="490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C1C8AA92-FD73-B045-B733-3C5A279DAF2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063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ED05-E36E-B142-9E58-70E3DC25A55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09/01/2025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C2EB81E5-7518-43D9-B4C4-A6C580611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400" y="6373448"/>
            <a:ext cx="490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C1C8AA92-FD73-B045-B733-3C5A279DAF2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852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ED05-E36E-B142-9E58-70E3DC25A55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09/01/2025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67A77EC0-904F-49EC-B403-C2B453C763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400" y="6373448"/>
            <a:ext cx="490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C1C8AA92-FD73-B045-B733-3C5A279DAF2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584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2159564" y="2852936"/>
            <a:ext cx="9916683" cy="1143000"/>
          </a:xfrm>
          <a:prstGeom prst="rect">
            <a:avLst/>
          </a:prstGeom>
        </p:spPr>
        <p:txBody>
          <a:bodyPr anchor="ctr"/>
          <a:lstStyle>
            <a:lvl1pPr algn="just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título de tema</a:t>
            </a:r>
            <a:endParaRPr lang="es-PE" dirty="0"/>
          </a:p>
        </p:txBody>
      </p:sp>
      <p:sp>
        <p:nvSpPr>
          <p:cNvPr id="3" name="Marcador de número de diapositiva 5">
            <a:extLst>
              <a:ext uri="{FF2B5EF4-FFF2-40B4-BE49-F238E27FC236}">
                <a16:creationId xmlns:a16="http://schemas.microsoft.com/office/drawing/2014/main" id="{00C574AC-C0C3-44D8-A63E-C4B7EC3BAE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400" y="6373448"/>
            <a:ext cx="490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C1C8AA92-FD73-B045-B733-3C5A279DAF2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984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 hasCustomPrompt="1"/>
          </p:nvPr>
        </p:nvSpPr>
        <p:spPr>
          <a:xfrm>
            <a:off x="143340" y="68628"/>
            <a:ext cx="9916683" cy="672075"/>
          </a:xfrm>
          <a:prstGeom prst="rect">
            <a:avLst/>
          </a:prstGeom>
        </p:spPr>
        <p:txBody>
          <a:bodyPr anchor="ctr"/>
          <a:lstStyle>
            <a:lvl1pPr algn="just">
              <a:defRPr sz="2667" baseline="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título de tema</a:t>
            </a:r>
            <a:endParaRPr lang="es-PE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0"/>
          </p:nvPr>
        </p:nvSpPr>
        <p:spPr>
          <a:xfrm>
            <a:off x="383119" y="1028700"/>
            <a:ext cx="11425767" cy="4800600"/>
          </a:xfrm>
          <a:prstGeom prst="rect">
            <a:avLst/>
          </a:prstGeom>
        </p:spPr>
        <p:txBody>
          <a:bodyPr/>
          <a:lstStyle>
            <a:lvl1pPr marL="457178" indent="-457178">
              <a:buClr>
                <a:schemeClr val="accent1"/>
              </a:buClr>
              <a:buFont typeface="Arial" panose="020B0604020202020204" pitchFamily="34" charset="0"/>
              <a:buChar char="•"/>
              <a:defRPr sz="2133">
                <a:solidFill>
                  <a:srgbClr val="0070C0"/>
                </a:solidFill>
              </a:defRPr>
            </a:lvl1pPr>
            <a:lvl2pPr marL="990550" indent="-380981">
              <a:buClr>
                <a:schemeClr val="accent1"/>
              </a:buClr>
              <a:buFont typeface="Museo Sans 500" pitchFamily="50" charset="0"/>
              <a:buChar char="–"/>
              <a:defRPr sz="2133">
                <a:solidFill>
                  <a:srgbClr val="0070C0"/>
                </a:solidFill>
              </a:defRPr>
            </a:lvl2pPr>
            <a:lvl3pPr marL="1523925" indent="-304784">
              <a:buFont typeface="Arial" panose="020B0604020202020204" pitchFamily="34" charset="0"/>
              <a:buChar char="•"/>
              <a:defRPr sz="2133">
                <a:solidFill>
                  <a:srgbClr val="0070C0"/>
                </a:solidFill>
              </a:defRPr>
            </a:lvl3pPr>
            <a:lvl4pPr marL="2133493" indent="-304784">
              <a:buFont typeface="Arial" panose="020B0604020202020204" pitchFamily="34" charset="0"/>
              <a:buChar char="•"/>
              <a:defRPr sz="2133">
                <a:solidFill>
                  <a:srgbClr val="0070C0"/>
                </a:solidFill>
              </a:defRPr>
            </a:lvl4pPr>
            <a:lvl5pPr marL="2743062" indent="-304784">
              <a:buFont typeface="Arial" panose="020B0604020202020204" pitchFamily="34" charset="0"/>
              <a:buChar char="•"/>
              <a:defRPr sz="2133">
                <a:solidFill>
                  <a:srgbClr val="0070C0"/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153F19C4-916B-48FF-9012-797E0301FF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5856" y="6381328"/>
            <a:ext cx="479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70"/>
            <a:fld id="{C1C8AA92-FD73-B045-B733-3C5A279DAF2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70"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107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AAC63FB9-E4CF-440E-A5F1-BCE2D742B0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400" y="6373448"/>
            <a:ext cx="490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C1C8AA92-FD73-B045-B733-3C5A279DAF2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946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Princi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5">
            <a:extLst>
              <a:ext uri="{FF2B5EF4-FFF2-40B4-BE49-F238E27FC236}">
                <a16:creationId xmlns:a16="http://schemas.microsoft.com/office/drawing/2014/main" id="{9F6B621D-17D4-439D-8C3B-8436BEE94F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400" y="6373448"/>
            <a:ext cx="490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C1C8AA92-FD73-B045-B733-3C5A279DAF2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115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814919" y="1604435"/>
            <a:ext cx="4320116" cy="4129617"/>
          </a:xfrm>
          <a:prstGeom prst="rect">
            <a:avLst/>
          </a:prstGeom>
        </p:spPr>
        <p:txBody>
          <a:bodyPr/>
          <a:lstStyle>
            <a:lvl1pPr>
              <a:defRPr sz="26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PE" dirty="0"/>
              <a:t>Texto 1</a:t>
            </a:r>
          </a:p>
        </p:txBody>
      </p:sp>
      <p:sp>
        <p:nvSpPr>
          <p:cNvPr id="3" name="Marcador de número de diapositiva 5">
            <a:extLst>
              <a:ext uri="{FF2B5EF4-FFF2-40B4-BE49-F238E27FC236}">
                <a16:creationId xmlns:a16="http://schemas.microsoft.com/office/drawing/2014/main" id="{AC39C9F5-FEA0-4A78-8D21-6B601015AA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400" y="6373448"/>
            <a:ext cx="490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C1C8AA92-FD73-B045-B733-3C5A279DAF2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06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ti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063552" y="2852936"/>
            <a:ext cx="10012693" cy="1143000"/>
          </a:xfrm>
          <a:prstGeom prst="rect">
            <a:avLst/>
          </a:prstGeom>
        </p:spPr>
        <p:txBody>
          <a:bodyPr anchor="ctr"/>
          <a:lstStyle>
            <a:lvl1pPr algn="just">
              <a:defRPr sz="3733">
                <a:solidFill>
                  <a:schemeClr val="bg1"/>
                </a:solidFill>
                <a:latin typeface="Museo Sans 5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74473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43339" y="68628"/>
            <a:ext cx="10972800" cy="672075"/>
          </a:xfrm>
          <a:prstGeom prst="rect">
            <a:avLst/>
          </a:prstGeom>
        </p:spPr>
        <p:txBody>
          <a:bodyPr anchor="ctr"/>
          <a:lstStyle>
            <a:lvl1pPr algn="just">
              <a:defRPr sz="3200">
                <a:solidFill>
                  <a:schemeClr val="bg1"/>
                </a:solidFill>
                <a:latin typeface="Museo Sans 5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0"/>
          </p:nvPr>
        </p:nvSpPr>
        <p:spPr>
          <a:xfrm>
            <a:off x="335360" y="1028702"/>
            <a:ext cx="11521280" cy="4705351"/>
          </a:xfrm>
          <a:prstGeom prst="rect">
            <a:avLst/>
          </a:prstGeom>
        </p:spPr>
        <p:txBody>
          <a:bodyPr/>
          <a:lstStyle>
            <a:lvl1pPr marL="457178" indent="-457178">
              <a:buFont typeface="Arial" panose="020B0604020202020204" pitchFamily="34" charset="0"/>
              <a:buChar char="•"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990550" indent="-380981">
              <a:buFont typeface="Arial" panose="020B0604020202020204" pitchFamily="34" charset="0"/>
              <a:buChar char="•"/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 marL="1523925" indent="-304784">
              <a:buFont typeface="Arial" panose="020B0604020202020204" pitchFamily="34" charset="0"/>
              <a:buChar char="•"/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 marL="2133493" indent="-304784">
              <a:buFont typeface="Arial" panose="020B0604020202020204" pitchFamily="34" charset="0"/>
              <a:buChar char="•"/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 marL="2743062" indent="-304784">
              <a:buFont typeface="Arial" panose="020B0604020202020204" pitchFamily="34" charset="0"/>
              <a:buChar char="•"/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56203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5">
            <a:extLst>
              <a:ext uri="{FF2B5EF4-FFF2-40B4-BE49-F238E27FC236}">
                <a16:creationId xmlns:a16="http://schemas.microsoft.com/office/drawing/2014/main" id="{C6EF68E2-9522-4BBF-949F-2F3235795C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400" y="6373448"/>
            <a:ext cx="490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C1C8AA92-FD73-B045-B733-3C5A279DAF2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000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ED05-E36E-B142-9E58-70E3DC25A55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09/01/2025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FAD81E40-276F-4F6B-840A-CB2F142659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400" y="6373448"/>
            <a:ext cx="490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C1C8AA92-FD73-B045-B733-3C5A279DAF2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635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tilla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027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2159565" y="2852936"/>
            <a:ext cx="9916683" cy="1143000"/>
          </a:xfrm>
          <a:prstGeom prst="rect">
            <a:avLst/>
          </a:prstGeom>
        </p:spPr>
        <p:txBody>
          <a:bodyPr anchor="ctr"/>
          <a:lstStyle>
            <a:lvl1pPr algn="just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título de tema</a:t>
            </a:r>
            <a:endParaRPr lang="es-PE" dirty="0"/>
          </a:p>
        </p:txBody>
      </p:sp>
      <p:sp>
        <p:nvSpPr>
          <p:cNvPr id="3" name="Marcador de número de diapositiva 5">
            <a:extLst>
              <a:ext uri="{FF2B5EF4-FFF2-40B4-BE49-F238E27FC236}">
                <a16:creationId xmlns:a16="http://schemas.microsoft.com/office/drawing/2014/main" id="{010D80BC-CF03-491F-9724-6D526354CB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400" y="6373448"/>
            <a:ext cx="490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C1C8AA92-FD73-B045-B733-3C5A279DAF2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743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r>
              <a:rPr lang="es-PE">
                <a:solidFill>
                  <a:srgbClr val="004379"/>
                </a:solidFill>
              </a:rPr>
              <a:t>28/03/2010</a:t>
            </a:r>
            <a:endParaRPr lang="es-ES">
              <a:solidFill>
                <a:srgbClr val="004379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es-ES">
              <a:solidFill>
                <a:srgbClr val="004379"/>
              </a:solidFill>
            </a:endParaRPr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5BF9C4FA-51F8-4E13-85AD-6A28F60699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400" y="6373448"/>
            <a:ext cx="490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C1C8AA92-FD73-B045-B733-3C5A279DAF2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8447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10"/>
            <a:fld id="{CDE99843-C92D-4F25-AFDC-4C90835FF58E}" type="datetime1">
              <a:rPr lang="es-ES" smtClean="0">
                <a:solidFill>
                  <a:srgbClr val="004379"/>
                </a:solidFill>
              </a:rPr>
              <a:pPr defTabSz="1219110"/>
              <a:t>09/01/2025</a:t>
            </a:fld>
            <a:endParaRPr lang="es-ES">
              <a:solidFill>
                <a:srgbClr val="004379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10"/>
            <a:endParaRPr lang="es-ES">
              <a:solidFill>
                <a:srgbClr val="004379"/>
              </a:solidFill>
            </a:endParaRPr>
          </a:p>
        </p:txBody>
      </p: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E12EFC80-5B21-4C8D-B8D4-BADC6C88AB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400" y="6373448"/>
            <a:ext cx="490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C1C8AA92-FD73-B045-B733-3C5A279DAF2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148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Princi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4208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719403" y="1508788"/>
            <a:ext cx="4512997" cy="4513131"/>
          </a:xfrm>
          <a:prstGeom prst="rect">
            <a:avLst/>
          </a:prstGeom>
        </p:spPr>
        <p:txBody>
          <a:bodyPr/>
          <a:lstStyle>
            <a:lvl1pPr marL="241294" indent="-241294">
              <a:buFont typeface="+mj-lt"/>
              <a:buAutoNum type="arabicPeriod"/>
              <a:defRPr sz="1867" baseline="0">
                <a:solidFill>
                  <a:schemeClr val="bg1"/>
                </a:solidFill>
              </a:defRPr>
            </a:lvl1pPr>
            <a:lvl2pPr marL="476239" indent="-234945">
              <a:buFont typeface="Arial" panose="020B0604020202020204" pitchFamily="34" charset="0"/>
              <a:buChar char="•"/>
              <a:defRPr sz="1867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Tema 1</a:t>
            </a:r>
          </a:p>
          <a:p>
            <a:pPr lvl="1"/>
            <a:r>
              <a:rPr lang="es-ES" dirty="0"/>
              <a:t>Sub tema 1</a:t>
            </a:r>
          </a:p>
          <a:p>
            <a:pPr lvl="0"/>
            <a:r>
              <a:rPr lang="es-ES" dirty="0"/>
              <a:t>Tema 2</a:t>
            </a:r>
          </a:p>
          <a:p>
            <a:pPr lvl="1"/>
            <a:r>
              <a:rPr lang="es-ES" dirty="0"/>
              <a:t>Sub tema 2</a:t>
            </a:r>
          </a:p>
        </p:txBody>
      </p:sp>
      <p:sp>
        <p:nvSpPr>
          <p:cNvPr id="3" name="Marcador de número de diapositiva 5">
            <a:extLst>
              <a:ext uri="{FF2B5EF4-FFF2-40B4-BE49-F238E27FC236}">
                <a16:creationId xmlns:a16="http://schemas.microsoft.com/office/drawing/2014/main" id="{93055007-8751-4433-A4AC-22195FD691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400" y="6373448"/>
            <a:ext cx="490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C1C8AA92-FD73-B045-B733-3C5A279DAF2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2526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2159563" y="2852936"/>
            <a:ext cx="9916683" cy="1143000"/>
          </a:xfrm>
          <a:prstGeom prst="rect">
            <a:avLst/>
          </a:prstGeom>
        </p:spPr>
        <p:txBody>
          <a:bodyPr anchor="ctr"/>
          <a:lstStyle>
            <a:lvl1pPr algn="just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título de tema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987477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 hasCustomPrompt="1"/>
          </p:nvPr>
        </p:nvSpPr>
        <p:spPr>
          <a:xfrm>
            <a:off x="143339" y="68627"/>
            <a:ext cx="9916683" cy="672075"/>
          </a:xfrm>
          <a:prstGeom prst="rect">
            <a:avLst/>
          </a:prstGeom>
        </p:spPr>
        <p:txBody>
          <a:bodyPr anchor="ctr"/>
          <a:lstStyle>
            <a:lvl1pPr algn="just">
              <a:defRPr sz="2667" baseline="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título de tema</a:t>
            </a:r>
            <a:endParaRPr lang="es-PE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0"/>
          </p:nvPr>
        </p:nvSpPr>
        <p:spPr>
          <a:xfrm>
            <a:off x="383118" y="1028700"/>
            <a:ext cx="11425767" cy="48006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chemeClr val="accent1"/>
              </a:buClr>
              <a:buFont typeface="Arial" panose="020B0604020202020204" pitchFamily="34" charset="0"/>
              <a:buChar char="•"/>
              <a:defRPr sz="2133">
                <a:solidFill>
                  <a:srgbClr val="0070C0"/>
                </a:solidFill>
              </a:defRPr>
            </a:lvl1pPr>
            <a:lvl2pPr marL="990575" indent="-380990">
              <a:buClr>
                <a:schemeClr val="accent1"/>
              </a:buClr>
              <a:buFont typeface="Museo Sans 500" pitchFamily="50" charset="0"/>
              <a:buChar char="–"/>
              <a:defRPr sz="2133">
                <a:solidFill>
                  <a:srgbClr val="0070C0"/>
                </a:solidFill>
              </a:defRPr>
            </a:lvl2pPr>
            <a:lvl3pPr marL="1523962" indent="-304792">
              <a:buFont typeface="Arial" panose="020B0604020202020204" pitchFamily="34" charset="0"/>
              <a:buChar char="•"/>
              <a:defRPr sz="2133">
                <a:solidFill>
                  <a:srgbClr val="0070C0"/>
                </a:solidFill>
              </a:defRPr>
            </a:lvl3pPr>
            <a:lvl4pPr marL="2133547" indent="-304792">
              <a:buFont typeface="Arial" panose="020B0604020202020204" pitchFamily="34" charset="0"/>
              <a:buChar char="•"/>
              <a:defRPr sz="2133">
                <a:solidFill>
                  <a:srgbClr val="0070C0"/>
                </a:solidFill>
              </a:defRPr>
            </a:lvl4pPr>
            <a:lvl5pPr marL="2743131" indent="-304792">
              <a:buFont typeface="Arial" panose="020B0604020202020204" pitchFamily="34" charset="0"/>
              <a:buChar char="•"/>
              <a:defRPr sz="2133">
                <a:solidFill>
                  <a:srgbClr val="0070C0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03B53C89-6A6C-443B-923E-0563D896B3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400" y="6373448"/>
            <a:ext cx="490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C1C8AA92-FD73-B045-B733-3C5A279DAF2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5581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20529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007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ED05-E36E-B142-9E58-70E3DC25A55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09/01/2025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75F1355A-BB3E-4705-9FB9-014DBE0DC1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400" y="6373448"/>
            <a:ext cx="490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C1C8AA92-FD73-B045-B733-3C5A279DAF2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940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 hasCustomPrompt="1"/>
          </p:nvPr>
        </p:nvSpPr>
        <p:spPr>
          <a:xfrm>
            <a:off x="143340" y="68628"/>
            <a:ext cx="9916683" cy="672075"/>
          </a:xfrm>
          <a:prstGeom prst="rect">
            <a:avLst/>
          </a:prstGeom>
        </p:spPr>
        <p:txBody>
          <a:bodyPr anchor="ctr"/>
          <a:lstStyle>
            <a:lvl1pPr algn="just">
              <a:defRPr sz="2667" baseline="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título de tema</a:t>
            </a:r>
            <a:endParaRPr lang="es-PE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0"/>
          </p:nvPr>
        </p:nvSpPr>
        <p:spPr>
          <a:xfrm>
            <a:off x="383119" y="1028700"/>
            <a:ext cx="11425767" cy="4800600"/>
          </a:xfrm>
          <a:prstGeom prst="rect">
            <a:avLst/>
          </a:prstGeom>
        </p:spPr>
        <p:txBody>
          <a:bodyPr/>
          <a:lstStyle>
            <a:lvl1pPr marL="457178" indent="-457178">
              <a:buClr>
                <a:schemeClr val="accent1"/>
              </a:buClr>
              <a:buFont typeface="Arial" panose="020B0604020202020204" pitchFamily="34" charset="0"/>
              <a:buChar char="•"/>
              <a:defRPr sz="2133">
                <a:solidFill>
                  <a:srgbClr val="0070C0"/>
                </a:solidFill>
              </a:defRPr>
            </a:lvl1pPr>
            <a:lvl2pPr marL="990550" indent="-380981">
              <a:buClr>
                <a:schemeClr val="accent1"/>
              </a:buClr>
              <a:buFont typeface="Museo Sans 500" pitchFamily="50" charset="0"/>
              <a:buChar char="–"/>
              <a:defRPr sz="2133">
                <a:solidFill>
                  <a:srgbClr val="0070C0"/>
                </a:solidFill>
              </a:defRPr>
            </a:lvl2pPr>
            <a:lvl3pPr marL="1523925" indent="-304784">
              <a:buFont typeface="Arial" panose="020B0604020202020204" pitchFamily="34" charset="0"/>
              <a:buChar char="•"/>
              <a:defRPr sz="2133">
                <a:solidFill>
                  <a:srgbClr val="0070C0"/>
                </a:solidFill>
              </a:defRPr>
            </a:lvl3pPr>
            <a:lvl4pPr marL="2133493" indent="-304784">
              <a:buFont typeface="Arial" panose="020B0604020202020204" pitchFamily="34" charset="0"/>
              <a:buChar char="•"/>
              <a:defRPr sz="2133">
                <a:solidFill>
                  <a:srgbClr val="0070C0"/>
                </a:solidFill>
              </a:defRPr>
            </a:lvl4pPr>
            <a:lvl5pPr marL="2743062" indent="-304784">
              <a:buFont typeface="Arial" panose="020B0604020202020204" pitchFamily="34" charset="0"/>
              <a:buChar char="•"/>
              <a:defRPr sz="2133">
                <a:solidFill>
                  <a:srgbClr val="0070C0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CEAD7959-2C5C-42B3-85AD-23A67988D9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400" y="6373448"/>
            <a:ext cx="490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C1C8AA92-FD73-B045-B733-3C5A279DAF2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4149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ada Princi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4714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719404" y="1508789"/>
            <a:ext cx="4512997" cy="4513131"/>
          </a:xfrm>
          <a:prstGeom prst="rect">
            <a:avLst/>
          </a:prstGeom>
        </p:spPr>
        <p:txBody>
          <a:bodyPr/>
          <a:lstStyle>
            <a:lvl1pPr marL="241289" indent="-241289">
              <a:buFont typeface="+mj-lt"/>
              <a:buAutoNum type="arabicPeriod"/>
              <a:defRPr sz="1867" baseline="0">
                <a:solidFill>
                  <a:schemeClr val="bg1"/>
                </a:solidFill>
              </a:defRPr>
            </a:lvl1pPr>
            <a:lvl2pPr marL="476227" indent="-234939">
              <a:buFont typeface="Arial" panose="020B0604020202020204" pitchFamily="34" charset="0"/>
              <a:buChar char="•"/>
              <a:defRPr sz="1867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Tema 1</a:t>
            </a:r>
          </a:p>
          <a:p>
            <a:pPr lvl="1"/>
            <a:r>
              <a:rPr lang="es-ES" dirty="0"/>
              <a:t>Sub tema 1</a:t>
            </a:r>
          </a:p>
          <a:p>
            <a:pPr lvl="0"/>
            <a:r>
              <a:rPr lang="es-ES" dirty="0"/>
              <a:t>Tema 2</a:t>
            </a:r>
          </a:p>
          <a:p>
            <a:pPr lvl="1"/>
            <a:r>
              <a:rPr lang="es-ES" dirty="0"/>
              <a:t>Sub tema 2</a:t>
            </a:r>
          </a:p>
        </p:txBody>
      </p:sp>
      <p:sp>
        <p:nvSpPr>
          <p:cNvPr id="3" name="Marcador de número de diapositiva 5">
            <a:extLst>
              <a:ext uri="{FF2B5EF4-FFF2-40B4-BE49-F238E27FC236}">
                <a16:creationId xmlns:a16="http://schemas.microsoft.com/office/drawing/2014/main" id="{E57F5B20-C32F-4434-9AD8-41509D7068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400" y="6373448"/>
            <a:ext cx="490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C1C8AA92-FD73-B045-B733-3C5A279DAF2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9455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2159564" y="2852936"/>
            <a:ext cx="9916683" cy="1143000"/>
          </a:xfrm>
          <a:prstGeom prst="rect">
            <a:avLst/>
          </a:prstGeom>
        </p:spPr>
        <p:txBody>
          <a:bodyPr anchor="ctr"/>
          <a:lstStyle>
            <a:lvl1pPr algn="just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título de tema</a:t>
            </a:r>
            <a:endParaRPr lang="es-PE" dirty="0"/>
          </a:p>
        </p:txBody>
      </p:sp>
      <p:sp>
        <p:nvSpPr>
          <p:cNvPr id="3" name="Marcador de número de diapositiva 5">
            <a:extLst>
              <a:ext uri="{FF2B5EF4-FFF2-40B4-BE49-F238E27FC236}">
                <a16:creationId xmlns:a16="http://schemas.microsoft.com/office/drawing/2014/main" id="{7BD52FFE-74DB-4DBE-81CD-DE9CA4594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400" y="6373448"/>
            <a:ext cx="490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C1C8AA92-FD73-B045-B733-3C5A279DAF2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8718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5">
            <a:extLst>
              <a:ext uri="{FF2B5EF4-FFF2-40B4-BE49-F238E27FC236}">
                <a16:creationId xmlns:a16="http://schemas.microsoft.com/office/drawing/2014/main" id="{86F287D5-B957-4B22-A253-51F7830A9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400" y="6373448"/>
            <a:ext cx="490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C1C8AA92-FD73-B045-B733-3C5A279DAF2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4174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02D3BEBC-081A-42EC-8F81-61A0BFEF65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400" y="6373448"/>
            <a:ext cx="490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C1C8AA92-FD73-B045-B733-3C5A279DAF2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1688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ED05-E36E-B142-9E58-70E3DC25A55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09/01/2025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11582400" y="6373448"/>
            <a:ext cx="490264" cy="365125"/>
          </a:xfrm>
          <a:prstGeom prst="rect">
            <a:avLst/>
          </a:prstGeom>
        </p:spPr>
        <p:txBody>
          <a:bodyPr/>
          <a:lstStyle/>
          <a:p>
            <a:fld id="{C1C8AA92-FD73-B045-B733-3C5A279DAF2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807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ED05-E36E-B142-9E58-70E3DC25A55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09/01/2025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BCC0C0CA-C494-46E9-B445-787E8F6A6C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400" y="6373448"/>
            <a:ext cx="490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C1C8AA92-FD73-B045-B733-3C5A279DAF2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92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ED05-E36E-B142-9E58-70E3DC25A55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09/01/2025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C20C5060-C3D9-4B15-B1CE-DF096821A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0" y="6373448"/>
            <a:ext cx="490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C1C8AA92-FD73-B045-B733-3C5A279DAF2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06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ED05-E36E-B142-9E58-70E3DC25A55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09/01/2025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59AB28-E096-44EB-B2B0-BB792B1EA2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400" y="6373448"/>
            <a:ext cx="490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C1C8AA92-FD73-B045-B733-3C5A279DAF2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574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ED05-E36E-B142-9E58-70E3DC25A55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09/01/2025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95AC4FF8-8497-4CFA-8860-D8D7A4FDFB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400" y="6373448"/>
            <a:ext cx="490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C1C8AA92-FD73-B045-B733-3C5A279DAF2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685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ED05-E36E-B142-9E58-70E3DC25A55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09/01/2025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D5C8B8E7-ACF1-4E92-86F5-51248B69AB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400" y="6373448"/>
            <a:ext cx="490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C1C8AA92-FD73-B045-B733-3C5A279DAF2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83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ED05-E36E-B142-9E58-70E3DC25A55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09/01/2025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A681558A-E840-4548-8517-C82A175EC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400" y="6373448"/>
            <a:ext cx="490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C1C8AA92-FD73-B045-B733-3C5A279DAF2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89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194CED05-E36E-B142-9E58-70E3DC25A55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09/01/2025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FF143F95-8372-4190-AD54-6600133B71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400" y="6373448"/>
            <a:ext cx="490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C1C8AA92-FD73-B045-B733-3C5A279DAF2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936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  <p:sldLayoutId id="2147484096" r:id="rId12"/>
    <p:sldLayoutId id="2147485973" r:id="rId13"/>
    <p:sldLayoutId id="2147485974" r:id="rId14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5">
            <a:extLst>
              <a:ext uri="{FF2B5EF4-FFF2-40B4-BE49-F238E27FC236}">
                <a16:creationId xmlns:a16="http://schemas.microsoft.com/office/drawing/2014/main" id="{9F58DAB8-E150-41CA-80DE-BEE7B38685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400" y="6373448"/>
            <a:ext cx="490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C1C8AA92-FD73-B045-B733-3C5A279DAF2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31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4" r:id="rId1"/>
    <p:sldLayoutId id="2147484795" r:id="rId2"/>
    <p:sldLayoutId id="2147484796" r:id="rId3"/>
    <p:sldLayoutId id="2147484797" r:id="rId4"/>
    <p:sldLayoutId id="2147484798" r:id="rId5"/>
    <p:sldLayoutId id="2147484799" r:id="rId6"/>
    <p:sldLayoutId id="2147484800" r:id="rId7"/>
    <p:sldLayoutId id="2147484801" r:id="rId8"/>
    <p:sldLayoutId id="2147485976" r:id="rId9"/>
  </p:sldLayoutIdLst>
  <p:hf hdr="0" ftr="0" dt="0"/>
  <p:txStyles>
    <p:titleStyle>
      <a:lvl1pPr algn="ctr" defTabSz="121914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defTabSz="121914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5">
            <a:extLst>
              <a:ext uri="{FF2B5EF4-FFF2-40B4-BE49-F238E27FC236}">
                <a16:creationId xmlns:a16="http://schemas.microsoft.com/office/drawing/2014/main" id="{1DDF2618-AB12-4782-A035-005FE36BE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400" y="6373448"/>
            <a:ext cx="490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C1C8AA92-FD73-B045-B733-3C5A279DAF2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48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24" r:id="rId1"/>
    <p:sldLayoutId id="2147484925" r:id="rId2"/>
    <p:sldLayoutId id="2147484926" r:id="rId3"/>
    <p:sldLayoutId id="2147484927" r:id="rId4"/>
    <p:sldLayoutId id="2147484928" r:id="rId5"/>
    <p:sldLayoutId id="2147484929" r:id="rId6"/>
    <p:sldLayoutId id="2147485424" r:id="rId7"/>
    <p:sldLayoutId id="2147485829" r:id="rId8"/>
    <p:sldLayoutId id="2147485830" r:id="rId9"/>
    <p:sldLayoutId id="2147485831" r:id="rId10"/>
    <p:sldLayoutId id="2147485833" r:id="rId11"/>
    <p:sldLayoutId id="2147485834" r:id="rId12"/>
    <p:sldLayoutId id="2147485975" r:id="rId13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clavesliderazgoresponsable.blogspot.com/2017/07/como-acabar-con-la-locura-de-las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hatgpt.com/g/g-bAG9sjKyQ-lecciones-aprendidas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chatgpt.com/g/g-bAG9sjKyQ-lecciones-aprendidas" TargetMode="Externa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2" y="-139104"/>
            <a:ext cx="12244103" cy="6997104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-52102" y="1697445"/>
            <a:ext cx="12270153" cy="3551412"/>
          </a:xfrm>
          <a:prstGeom prst="rect">
            <a:avLst/>
          </a:prstGeom>
          <a:gradFill flip="none" rotWithShape="1">
            <a:gsLst>
              <a:gs pos="0">
                <a:srgbClr val="1588BE">
                  <a:alpha val="70000"/>
                </a:srgbClr>
              </a:gs>
              <a:gs pos="100000">
                <a:srgbClr val="0C66A9">
                  <a:alpha val="70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s-ES" sz="3200">
              <a:solidFill>
                <a:prstClr val="white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1957953" y="3578313"/>
            <a:ext cx="8534375" cy="0"/>
          </a:xfrm>
          <a:prstGeom prst="line">
            <a:avLst/>
          </a:prstGeom>
          <a:ln w="317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3898216" y="3767172"/>
            <a:ext cx="4779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r>
              <a:rPr lang="es-ES" sz="4000" b="1" dirty="0">
                <a:solidFill>
                  <a:prstClr val="white"/>
                </a:solidFill>
              </a:rPr>
              <a:t>Lecciones Aprendidas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330" y="300940"/>
            <a:ext cx="2571996" cy="95646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5681062" y="6227473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585"/>
            <a:r>
              <a:rPr lang="es-PE" sz="1000" b="1" dirty="0">
                <a:solidFill>
                  <a:srgbClr val="4F81BD">
                    <a:lumMod val="50000"/>
                  </a:srgbClr>
                </a:solidFill>
                <a:latin typeface="+mj-lt"/>
              </a:rPr>
              <a:t>27.11.2024</a:t>
            </a:r>
            <a:endParaRPr lang="es-ES" sz="1000" b="1" dirty="0">
              <a:solidFill>
                <a:srgbClr val="4F81BD">
                  <a:lumMod val="50000"/>
                </a:srgbClr>
              </a:solidFill>
              <a:latin typeface="+mj-lt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FE28DCD-F38E-41E1-AB33-8ED3598801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5157192"/>
            <a:ext cx="2354687" cy="155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96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94FD5E-9DC7-42A6-B4F0-84D4F1606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49" y="68627"/>
            <a:ext cx="4416492" cy="672075"/>
          </a:xfrm>
        </p:spPr>
        <p:txBody>
          <a:bodyPr>
            <a:normAutofit/>
          </a:bodyPr>
          <a:lstStyle/>
          <a:p>
            <a:r>
              <a:rPr lang="es-PE" b="1">
                <a:latin typeface="+mn-lt"/>
              </a:rPr>
              <a:t>ROL DEL REGULADOR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B1A38D9-9193-3043-AE7D-AE6F9AD00A83}"/>
              </a:ext>
            </a:extLst>
          </p:cNvPr>
          <p:cNvSpPr/>
          <p:nvPr/>
        </p:nvSpPr>
        <p:spPr>
          <a:xfrm>
            <a:off x="0" y="-27384"/>
            <a:ext cx="9840416" cy="740701"/>
          </a:xfrm>
          <a:prstGeom prst="rect">
            <a:avLst/>
          </a:prstGeom>
          <a:solidFill>
            <a:srgbClr val="006E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3200"/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1BA73B5B-12F1-3347-AEB5-0BB8E07FC9CF}"/>
              </a:ext>
            </a:extLst>
          </p:cNvPr>
          <p:cNvSpPr txBox="1">
            <a:spLocks/>
          </p:cNvSpPr>
          <p:nvPr/>
        </p:nvSpPr>
        <p:spPr>
          <a:xfrm>
            <a:off x="335361" y="164638"/>
            <a:ext cx="9289031" cy="41377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kern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ESCALAMIENTO Y SOSTENIBILIDAD</a:t>
            </a:r>
            <a:endParaRPr lang="es-PE" sz="2600" b="1" kern="7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1B2CFE0-568F-4C4E-8357-A62FE7F22E2D}"/>
              </a:ext>
            </a:extLst>
          </p:cNvPr>
          <p:cNvSpPr txBox="1"/>
          <p:nvPr/>
        </p:nvSpPr>
        <p:spPr>
          <a:xfrm>
            <a:off x="623392" y="1340768"/>
            <a:ext cx="11017224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dirty="0"/>
              <a:t>El uso de la IA en la formulación de las Lecciones Aprendidas generara:</a:t>
            </a:r>
          </a:p>
          <a:p>
            <a:endParaRPr lang="es-PE" dirty="0"/>
          </a:p>
          <a:p>
            <a:pPr marL="952485" lvl="1" indent="-342900">
              <a:buFont typeface="Arial" panose="020B0604020202020204" pitchFamily="34" charset="0"/>
              <a:buChar char="•"/>
            </a:pPr>
            <a:r>
              <a:rPr lang="es-PE" dirty="0"/>
              <a:t>Que sea una actividad esencial en los diversos proyectos (actividades, normas regulaciones, normas)</a:t>
            </a:r>
          </a:p>
          <a:p>
            <a:pPr marL="952485" lvl="1" indent="-342900">
              <a:buFont typeface="Arial" panose="020B0604020202020204" pitchFamily="34" charset="0"/>
              <a:buChar char="•"/>
            </a:pPr>
            <a:r>
              <a:rPr lang="es-PE" dirty="0"/>
              <a:t>Incrementará la cultura de aprendizaje</a:t>
            </a:r>
          </a:p>
          <a:p>
            <a:pPr marL="952485" lvl="1" indent="-342900">
              <a:buFont typeface="Arial" panose="020B0604020202020204" pitchFamily="34" charset="0"/>
              <a:buChar char="•"/>
            </a:pPr>
            <a:r>
              <a:rPr lang="es-PE" dirty="0"/>
              <a:t>Repetir experiencias exitosas y evitar las no exitosas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ES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ES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85622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94FD5E-9DC7-42A6-B4F0-84D4F1606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49" y="68627"/>
            <a:ext cx="4416492" cy="672075"/>
          </a:xfrm>
        </p:spPr>
        <p:txBody>
          <a:bodyPr>
            <a:normAutofit/>
          </a:bodyPr>
          <a:lstStyle/>
          <a:p>
            <a:r>
              <a:rPr lang="es-PE" b="1">
                <a:latin typeface="+mn-lt"/>
              </a:rPr>
              <a:t>ROL DEL REGULADOR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B1A38D9-9193-3043-AE7D-AE6F9AD00A83}"/>
              </a:ext>
            </a:extLst>
          </p:cNvPr>
          <p:cNvSpPr/>
          <p:nvPr/>
        </p:nvSpPr>
        <p:spPr>
          <a:xfrm>
            <a:off x="0" y="-27384"/>
            <a:ext cx="9840416" cy="740701"/>
          </a:xfrm>
          <a:prstGeom prst="rect">
            <a:avLst/>
          </a:prstGeom>
          <a:solidFill>
            <a:srgbClr val="006E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3200"/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1BA73B5B-12F1-3347-AEB5-0BB8E07FC9CF}"/>
              </a:ext>
            </a:extLst>
          </p:cNvPr>
          <p:cNvSpPr txBox="1">
            <a:spLocks/>
          </p:cNvSpPr>
          <p:nvPr/>
        </p:nvSpPr>
        <p:spPr>
          <a:xfrm>
            <a:off x="335361" y="164638"/>
            <a:ext cx="9289031" cy="41377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kern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RESUMEN</a:t>
            </a:r>
            <a:endParaRPr lang="es-PE" sz="2600" b="1" kern="7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2BF8EA9-F554-417D-9C50-93DC64DB4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49" y="1328425"/>
            <a:ext cx="11395592" cy="24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El proyecto busca mejorar la captura de lecciones aprendidas en organizaciones, evitando la repetición de errores y fomentando la mejora continua. Muchas empresas no documentan aprendizajes por miedo, emociones o falta de tiempo. Se entrenó a </a:t>
            </a:r>
            <a:r>
              <a:rPr kumimoji="0" lang="es-PE" altLang="es-P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ChatGPT</a:t>
            </a:r>
            <a:r>
              <a:rPr kumimoji="0" lang="es-PE" altLang="es-P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con una metodología para formular lecciones de forma objetiva y rápida, reduciendo tensiones en reuniones y mejorando la precisión. Beneficia a equipos de proyectos al generar conocimiento útil sin fricciones ni largos procesos de consenso.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altLang="es-P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054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128299-75BB-44AB-955D-FE08F1546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339964F2-E028-456C-89D4-E45459A1413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37273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8C9E8E6-332E-A544-BECB-AE32AE27FF1F}"/>
              </a:ext>
            </a:extLst>
          </p:cNvPr>
          <p:cNvSpPr/>
          <p:nvPr/>
        </p:nvSpPr>
        <p:spPr>
          <a:xfrm>
            <a:off x="0" y="332656"/>
            <a:ext cx="12192000" cy="6525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defRPr/>
            </a:pPr>
            <a:endParaRPr lang="es-PE">
              <a:solidFill>
                <a:srgbClr val="FFFFFF"/>
              </a:solidFill>
              <a:latin typeface="Gill Sans MT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-240703" y="5229201"/>
            <a:ext cx="12224004" cy="1646803"/>
            <a:chOff x="-240703" y="5229201"/>
            <a:chExt cx="12224004" cy="1646803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4E04185F-7C05-4C76-8240-3FD2F17C398F}"/>
                </a:ext>
              </a:extLst>
            </p:cNvPr>
            <p:cNvGrpSpPr/>
            <p:nvPr/>
          </p:nvGrpSpPr>
          <p:grpSpPr>
            <a:xfrm>
              <a:off x="-240703" y="5229201"/>
              <a:ext cx="12224004" cy="1646803"/>
              <a:chOff x="24680" y="5242893"/>
              <a:chExt cx="12192000" cy="1642491"/>
            </a:xfrm>
          </p:grpSpPr>
          <p:pic>
            <p:nvPicPr>
              <p:cNvPr id="6" name="Imagen 5">
                <a:extLst>
                  <a:ext uri="{FF2B5EF4-FFF2-40B4-BE49-F238E27FC236}">
                    <a16:creationId xmlns:a16="http://schemas.microsoft.com/office/drawing/2014/main" id="{774ED792-384E-4F83-BAC5-59E861799F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76050"/>
              <a:stretch/>
            </p:blipFill>
            <p:spPr>
              <a:xfrm>
                <a:off x="24680" y="5242893"/>
                <a:ext cx="12192000" cy="1642491"/>
              </a:xfrm>
              <a:prstGeom prst="rect">
                <a:avLst/>
              </a:prstGeom>
            </p:spPr>
          </p:pic>
          <p:pic>
            <p:nvPicPr>
              <p:cNvPr id="7" name="Imagen 6" descr="Logotipo&#10;&#10;Descripción generada automáticamente">
                <a:extLst>
                  <a:ext uri="{FF2B5EF4-FFF2-40B4-BE49-F238E27FC236}">
                    <a16:creationId xmlns:a16="http://schemas.microsoft.com/office/drawing/2014/main" id="{B069935D-6C74-413F-A5B4-9839769400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24464" y="5577839"/>
                <a:ext cx="676088" cy="622001"/>
              </a:xfrm>
              <a:prstGeom prst="rect">
                <a:avLst/>
              </a:prstGeom>
            </p:spPr>
          </p:pic>
        </p:grpSp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5003" y="5509293"/>
              <a:ext cx="760959" cy="760959"/>
            </a:xfrm>
            <a:prstGeom prst="rect">
              <a:avLst/>
            </a:prstGeom>
          </p:spPr>
        </p:pic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450" y="2204864"/>
            <a:ext cx="4001698" cy="148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49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94FD5E-9DC7-42A6-B4F0-84D4F1606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49" y="68627"/>
            <a:ext cx="4416492" cy="672075"/>
          </a:xfrm>
        </p:spPr>
        <p:txBody>
          <a:bodyPr>
            <a:normAutofit/>
          </a:bodyPr>
          <a:lstStyle/>
          <a:p>
            <a:r>
              <a:rPr lang="es-PE" b="1" dirty="0">
                <a:latin typeface="+mn-lt"/>
              </a:rPr>
              <a:t>ROL DEL REGULADOR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B1A38D9-9193-3043-AE7D-AE6F9AD00A83}"/>
              </a:ext>
            </a:extLst>
          </p:cNvPr>
          <p:cNvSpPr/>
          <p:nvPr/>
        </p:nvSpPr>
        <p:spPr>
          <a:xfrm>
            <a:off x="0" y="-27384"/>
            <a:ext cx="7152117" cy="740701"/>
          </a:xfrm>
          <a:prstGeom prst="rect">
            <a:avLst/>
          </a:prstGeom>
          <a:solidFill>
            <a:srgbClr val="006E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3200"/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1BA73B5B-12F1-3347-AEB5-0BB8E07FC9CF}"/>
              </a:ext>
            </a:extLst>
          </p:cNvPr>
          <p:cNvSpPr txBox="1">
            <a:spLocks/>
          </p:cNvSpPr>
          <p:nvPr/>
        </p:nvSpPr>
        <p:spPr>
          <a:xfrm>
            <a:off x="335361" y="164638"/>
            <a:ext cx="7776863" cy="41377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kern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NUESTRO EQUIPO</a:t>
            </a:r>
            <a:endParaRPr lang="es-PE" sz="2600" b="1" kern="7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Google Shape;1916;p44"/>
          <p:cNvSpPr txBox="1">
            <a:spLocks/>
          </p:cNvSpPr>
          <p:nvPr/>
        </p:nvSpPr>
        <p:spPr>
          <a:xfrm>
            <a:off x="2477829" y="2707319"/>
            <a:ext cx="976200" cy="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20124D"/>
              </a:buClr>
              <a:buSzPts val="1400"/>
              <a:buFont typeface="Lato"/>
              <a:buNone/>
              <a:tabLst/>
              <a:defRPr/>
            </a:pPr>
            <a:r>
              <a:rPr lang="es-PE" kern="0" noProof="0" dirty="0">
                <a:solidFill>
                  <a:srgbClr val="FFFFFF"/>
                </a:solidFill>
              </a:rPr>
              <a:t>L</a:t>
            </a:r>
            <a:endParaRPr kumimoji="0" lang="es-PE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ExtraBold"/>
              <a:sym typeface="Montserrat ExtraBold"/>
            </a:endParaRPr>
          </a:p>
        </p:txBody>
      </p:sp>
      <p:sp>
        <p:nvSpPr>
          <p:cNvPr id="46" name="Google Shape;1919;p44"/>
          <p:cNvSpPr txBox="1">
            <a:spLocks/>
          </p:cNvSpPr>
          <p:nvPr/>
        </p:nvSpPr>
        <p:spPr>
          <a:xfrm>
            <a:off x="1434611" y="3314807"/>
            <a:ext cx="17373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Lato"/>
              <a:buNone/>
              <a:tabLst/>
              <a:defRPr/>
            </a:pPr>
            <a:r>
              <a:rPr lang="es-PE" sz="2000" b="1" dirty="0">
                <a:solidFill>
                  <a:srgbClr val="5B9BD5">
                    <a:lumMod val="50000"/>
                  </a:srgbClr>
                </a:solidFill>
                <a:latin typeface="+mn-lt"/>
                <a:ea typeface="+mn-ea"/>
                <a:cs typeface="Calibri" panose="020F0502020204030204" pitchFamily="34" charset="0"/>
              </a:rPr>
              <a:t>Ernesto Loayza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20124D"/>
              </a:buClr>
              <a:buSzPts val="1400"/>
              <a:buFont typeface="Lato"/>
              <a:buNone/>
              <a:tabLst/>
              <a:defRPr/>
            </a:pPr>
            <a:endParaRPr kumimoji="0" lang="es-PE" sz="1800" b="0" u="none" strike="noStrike" kern="0" cap="none" spc="0" normalizeH="0" baseline="0" noProof="0" dirty="0">
              <a:ln>
                <a:noFill/>
              </a:ln>
              <a:solidFill>
                <a:srgbClr val="20124D"/>
              </a:solidFill>
              <a:effectLst/>
              <a:uLnTx/>
              <a:uFillTx/>
              <a:sym typeface="Montserrat ExtraBold"/>
            </a:endParaRPr>
          </a:p>
        </p:txBody>
      </p:sp>
      <p:sp>
        <p:nvSpPr>
          <p:cNvPr id="52" name="Google Shape;1922;p44"/>
          <p:cNvSpPr txBox="1">
            <a:spLocks/>
          </p:cNvSpPr>
          <p:nvPr/>
        </p:nvSpPr>
        <p:spPr>
          <a:xfrm>
            <a:off x="1526111" y="4046206"/>
            <a:ext cx="1645800" cy="707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Lato"/>
              <a:buNone/>
              <a:tabLst/>
              <a:defRPr/>
            </a:pPr>
            <a:endParaRPr lang="en-US" sz="16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6" name="Google Shape;1921;p44"/>
          <p:cNvSpPr txBox="1">
            <a:spLocks/>
          </p:cNvSpPr>
          <p:nvPr/>
        </p:nvSpPr>
        <p:spPr>
          <a:xfrm>
            <a:off x="7152117" y="4566472"/>
            <a:ext cx="18288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defTabSz="914400" fontAlgn="auto">
              <a:buClr>
                <a:srgbClr val="20124D"/>
              </a:buClr>
              <a:tabLst/>
              <a:defRPr/>
            </a:pPr>
            <a:r>
              <a:rPr lang="es-PE" sz="2000" b="1" dirty="0">
                <a:solidFill>
                  <a:srgbClr val="5B9BD5">
                    <a:lumMod val="50000"/>
                  </a:srgbClr>
                </a:solidFill>
                <a:latin typeface="+mn-lt"/>
                <a:ea typeface="+mn-ea"/>
                <a:cs typeface="Calibri" panose="020F0502020204030204" pitchFamily="34" charset="0"/>
              </a:rPr>
              <a:t>Facilitadores de Gestión del Conocimiento</a:t>
            </a:r>
          </a:p>
        </p:txBody>
      </p:sp>
      <p:sp>
        <p:nvSpPr>
          <p:cNvPr id="61" name="Google Shape;1922;p44"/>
          <p:cNvSpPr txBox="1">
            <a:spLocks/>
          </p:cNvSpPr>
          <p:nvPr/>
        </p:nvSpPr>
        <p:spPr>
          <a:xfrm>
            <a:off x="1526111" y="4815088"/>
            <a:ext cx="1645800" cy="482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Lato"/>
              <a:buNone/>
              <a:tabLst/>
              <a:defRPr/>
            </a:pPr>
            <a:r>
              <a:rPr lang="en-US" sz="2400" b="1" dirty="0">
                <a:solidFill>
                  <a:srgbClr val="F07E26"/>
                </a:solidFill>
                <a:latin typeface="+mn-lt"/>
                <a:ea typeface="+mn-ea"/>
                <a:cs typeface="Calibri" panose="020F0502020204030204" pitchFamily="34" charset="0"/>
              </a:rPr>
              <a:t>OPPM</a:t>
            </a:r>
          </a:p>
        </p:txBody>
      </p:sp>
      <p:pic>
        <p:nvPicPr>
          <p:cNvPr id="70" name="Imagen 69" descr="Forma&#10;&#10;Descripción generada automáticamente">
            <a:extLst>
              <a:ext uri="{FF2B5EF4-FFF2-40B4-BE49-F238E27FC236}">
                <a16:creationId xmlns:a16="http://schemas.microsoft.com/office/drawing/2014/main" id="{ED34B5C5-CC4A-4913-9168-29E6FBCBDB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7" t="5866" r="23778" b="46299"/>
          <a:stretch/>
        </p:blipFill>
        <p:spPr>
          <a:xfrm>
            <a:off x="9677585" y="3526998"/>
            <a:ext cx="569764" cy="51920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C042ADE-AE88-4661-BC37-6BB97EBCE7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00071" y="2170501"/>
            <a:ext cx="1268762" cy="845841"/>
          </a:xfrm>
          <a:prstGeom prst="rect">
            <a:avLst/>
          </a:prstGeom>
        </p:spPr>
      </p:pic>
      <p:pic>
        <p:nvPicPr>
          <p:cNvPr id="37" name="Imagen 36" descr="Forma&#10;&#10;Descripción generada automáticamente">
            <a:extLst>
              <a:ext uri="{FF2B5EF4-FFF2-40B4-BE49-F238E27FC236}">
                <a16:creationId xmlns:a16="http://schemas.microsoft.com/office/drawing/2014/main" id="{2031D026-1996-4E14-AE47-3D3AF27BF7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7" t="5866" r="23778" b="46299"/>
          <a:stretch/>
        </p:blipFill>
        <p:spPr>
          <a:xfrm>
            <a:off x="2619166" y="2679046"/>
            <a:ext cx="569764" cy="519208"/>
          </a:xfrm>
          <a:prstGeom prst="rect">
            <a:avLst/>
          </a:prstGeom>
        </p:spPr>
      </p:pic>
      <p:pic>
        <p:nvPicPr>
          <p:cNvPr id="1026" name="Picture 2" descr="https://img.freepik.com/vector-gratis/grupo-personas-sonrientes-felices-mirando-vista-superior-ilustracion-vector-plano-fondo-blanco_1284-78599.jpg">
            <a:extLst>
              <a:ext uri="{FF2B5EF4-FFF2-40B4-BE49-F238E27FC236}">
                <a16:creationId xmlns:a16="http://schemas.microsoft.com/office/drawing/2014/main" id="{5F8994D7-BBA1-46AD-A75D-599B686B6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048" y="949239"/>
            <a:ext cx="3485381" cy="348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641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DB4DEA76-1E19-4B8E-9D67-EADADBDBDCBD}"/>
              </a:ext>
            </a:extLst>
          </p:cNvPr>
          <p:cNvSpPr/>
          <p:nvPr/>
        </p:nvSpPr>
        <p:spPr>
          <a:xfrm>
            <a:off x="0" y="-27384"/>
            <a:ext cx="8616280" cy="740701"/>
          </a:xfrm>
          <a:prstGeom prst="rect">
            <a:avLst/>
          </a:prstGeom>
          <a:solidFill>
            <a:srgbClr val="006E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3200"/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13A1BB43-2682-4519-9274-E321E81A7491}"/>
              </a:ext>
            </a:extLst>
          </p:cNvPr>
          <p:cNvSpPr txBox="1">
            <a:spLocks/>
          </p:cNvSpPr>
          <p:nvPr/>
        </p:nvSpPr>
        <p:spPr>
          <a:xfrm>
            <a:off x="335361" y="164638"/>
            <a:ext cx="6192687" cy="41377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600" b="1" kern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PROBLEMA / OPORTUNIDAD DE MEJORA</a:t>
            </a:r>
            <a:endParaRPr lang="es-PE" sz="2667" b="1" kern="7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3DCE2A4-F8BA-4A8F-9BCE-F66455B0E5D4}"/>
              </a:ext>
            </a:extLst>
          </p:cNvPr>
          <p:cNvSpPr/>
          <p:nvPr/>
        </p:nvSpPr>
        <p:spPr>
          <a:xfrm>
            <a:off x="5243935" y="1574842"/>
            <a:ext cx="5903918" cy="8653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ts val="2000"/>
              </a:lnSpc>
            </a:pPr>
            <a:r>
              <a:rPr lang="es-ES" sz="2000" b="1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¿Sabías que muchos de los errores en los proyectos podrían evitarse si las organizaciones aprendieran de sus experiencias previas?</a:t>
            </a:r>
          </a:p>
        </p:txBody>
      </p:sp>
      <p:sp>
        <p:nvSpPr>
          <p:cNvPr id="12" name="Rectángulo redondeado 13">
            <a:extLst>
              <a:ext uri="{FF2B5EF4-FFF2-40B4-BE49-F238E27FC236}">
                <a16:creationId xmlns:a16="http://schemas.microsoft.com/office/drawing/2014/main" id="{F1A7D46D-2D69-41A0-87B4-E07B74D92F31}"/>
              </a:ext>
            </a:extLst>
          </p:cNvPr>
          <p:cNvSpPr/>
          <p:nvPr/>
        </p:nvSpPr>
        <p:spPr>
          <a:xfrm>
            <a:off x="5073637" y="1362473"/>
            <a:ext cx="6192689" cy="1288795"/>
          </a:xfrm>
          <a:prstGeom prst="roundRect">
            <a:avLst/>
          </a:prstGeom>
          <a:noFill/>
          <a:ln w="28575">
            <a:solidFill>
              <a:srgbClr val="F18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A9EE669-34C7-4005-AF44-B3C3B994A975}"/>
              </a:ext>
            </a:extLst>
          </p:cNvPr>
          <p:cNvSpPr txBox="1"/>
          <p:nvPr/>
        </p:nvSpPr>
        <p:spPr>
          <a:xfrm>
            <a:off x="5522718" y="3996703"/>
            <a:ext cx="5537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es-ES" sz="1600" b="1" dirty="0">
                <a:solidFill>
                  <a:srgbClr val="5B9BD5">
                    <a:lumMod val="50000"/>
                  </a:srgbClr>
                </a:solidFill>
                <a:cs typeface="Calibri" panose="020F0502020204030204" pitchFamily="34" charset="0"/>
              </a:rPr>
              <a:t>No se evita la repetición de errores y se pierden oportunidades de mejora porque no se comparte las experiencias (+ o -) ocurridas en proyectos pasados</a:t>
            </a:r>
          </a:p>
        </p:txBody>
      </p:sp>
      <p:pic>
        <p:nvPicPr>
          <p:cNvPr id="13" name="Imagen 12" descr="Icono&#10;&#10;Descripción generada automáticamente">
            <a:extLst>
              <a:ext uri="{FF2B5EF4-FFF2-40B4-BE49-F238E27FC236}">
                <a16:creationId xmlns:a16="http://schemas.microsoft.com/office/drawing/2014/main" id="{2B004438-FFA8-4547-858C-B91995A37A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028" y="2883991"/>
            <a:ext cx="568301" cy="507229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9A9EE669-34C7-4005-AF44-B3C3B994A975}"/>
              </a:ext>
            </a:extLst>
          </p:cNvPr>
          <p:cNvSpPr txBox="1"/>
          <p:nvPr/>
        </p:nvSpPr>
        <p:spPr>
          <a:xfrm>
            <a:off x="5522718" y="2901453"/>
            <a:ext cx="5537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es-ES" sz="1600" b="1" dirty="0">
                <a:solidFill>
                  <a:srgbClr val="5B9BD5">
                    <a:lumMod val="50000"/>
                  </a:srgbClr>
                </a:solidFill>
                <a:cs typeface="Calibri" panose="020F0502020204030204" pitchFamily="34" charset="0"/>
              </a:rPr>
              <a:t>Se percibe la metodología de lecciones aprendidas como un proceso que crítica al proceso o personas, que recolecta quejas o señala culpables, y que por ello pueden ser sancionados.</a:t>
            </a:r>
          </a:p>
        </p:txBody>
      </p:sp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2B004438-FFA8-4547-858C-B91995A37A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027" y="4185005"/>
            <a:ext cx="568301" cy="507229"/>
          </a:xfrm>
          <a:prstGeom prst="rect">
            <a:avLst/>
          </a:prstGeom>
        </p:spPr>
      </p:pic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B67E0D23-7E6B-4C33-A48D-76CBE7E0DD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850" y="5321462"/>
            <a:ext cx="568301" cy="507229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1A1CACE-CE67-47B4-BC0A-BA347475C25E}"/>
              </a:ext>
            </a:extLst>
          </p:cNvPr>
          <p:cNvSpPr/>
          <p:nvPr/>
        </p:nvSpPr>
        <p:spPr>
          <a:xfrm>
            <a:off x="5644064" y="515719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914400"/>
            <a:r>
              <a:rPr lang="es-PE" sz="1600" b="1" dirty="0">
                <a:solidFill>
                  <a:srgbClr val="5B9BD5">
                    <a:lumMod val="50000"/>
                  </a:srgbClr>
                </a:solidFill>
                <a:cs typeface="Calibri" panose="020F0502020204030204" pitchFamily="34" charset="0"/>
              </a:rPr>
              <a:t>En proyectos con alta presión de tiempo, los equipos pueden priorizar cumplir plazos en lugar de invertir tiempo en documentar aprendizajes</a:t>
            </a:r>
            <a:endParaRPr lang="es-ES" sz="1600" b="1" dirty="0">
              <a:solidFill>
                <a:srgbClr val="5B9BD5">
                  <a:lumMod val="50000"/>
                </a:srgbClr>
              </a:solidFill>
              <a:cs typeface="Calibri" panose="020F05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49C18D6-9ADB-41DB-8E1E-D5499FD995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44" y="1098308"/>
            <a:ext cx="4408812" cy="438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26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94FD5E-9DC7-42A6-B4F0-84D4F1606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49" y="68627"/>
            <a:ext cx="4416492" cy="672075"/>
          </a:xfrm>
        </p:spPr>
        <p:txBody>
          <a:bodyPr>
            <a:normAutofit/>
          </a:bodyPr>
          <a:lstStyle/>
          <a:p>
            <a:r>
              <a:rPr lang="es-PE" b="1" dirty="0">
                <a:latin typeface="+mn-lt"/>
              </a:rPr>
              <a:t>ROL DEL REGULADOR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B1A38D9-9193-3043-AE7D-AE6F9AD00A83}"/>
              </a:ext>
            </a:extLst>
          </p:cNvPr>
          <p:cNvSpPr/>
          <p:nvPr/>
        </p:nvSpPr>
        <p:spPr>
          <a:xfrm>
            <a:off x="0" y="-27384"/>
            <a:ext cx="9840416" cy="740701"/>
          </a:xfrm>
          <a:prstGeom prst="rect">
            <a:avLst/>
          </a:prstGeom>
          <a:solidFill>
            <a:srgbClr val="006E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3200"/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1BA73B5B-12F1-3347-AEB5-0BB8E07FC9CF}"/>
              </a:ext>
            </a:extLst>
          </p:cNvPr>
          <p:cNvSpPr txBox="1">
            <a:spLocks/>
          </p:cNvSpPr>
          <p:nvPr/>
        </p:nvSpPr>
        <p:spPr>
          <a:xfrm>
            <a:off x="335361" y="164638"/>
            <a:ext cx="9289031" cy="41377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2600" b="1" kern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son las Lecciones Aprendidas</a:t>
            </a: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51B56B54-9F1D-43A4-A0CF-68E6B2C6F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21600"/>
            <a:ext cx="2399844" cy="76888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C6E6D37-2DA8-4AEA-AB5F-D72624043318}"/>
              </a:ext>
            </a:extLst>
          </p:cNvPr>
          <p:cNvSpPr txBox="1"/>
          <p:nvPr/>
        </p:nvSpPr>
        <p:spPr>
          <a:xfrm>
            <a:off x="3743739" y="170080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PE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F4242B1-51C3-4CC1-B04F-2A8AB2DE1EC3}"/>
              </a:ext>
            </a:extLst>
          </p:cNvPr>
          <p:cNvSpPr txBox="1"/>
          <p:nvPr/>
        </p:nvSpPr>
        <p:spPr>
          <a:xfrm>
            <a:off x="23748" y="753939"/>
            <a:ext cx="109687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dirty="0"/>
              <a:t>Metodología que busca que </a:t>
            </a:r>
            <a:r>
              <a:rPr lang="es-PE" dirty="0"/>
              <a:t>que cada experiencia, positiva o negativa, se convierta en conocimiento útil para el futuro</a:t>
            </a:r>
          </a:p>
          <a:p>
            <a:endParaRPr lang="es-PE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ES" dirty="0"/>
              <a:t>Es la identificación de una experiencia particular que se aprendió en el proyecto.</a:t>
            </a:r>
          </a:p>
          <a:p>
            <a:pPr lvl="0"/>
            <a:endParaRPr lang="es-PE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ES" dirty="0"/>
              <a:t>Este conocimiento puede ser importante para otro proyecto/persona lo utilice</a:t>
            </a:r>
            <a:endParaRPr lang="es-PE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6BE8515-8278-4A7C-A16D-D799C7615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217" y="4293096"/>
            <a:ext cx="9351857" cy="204118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F64E612D-DDF9-4AB5-B1CC-CD99FACC6DB6}"/>
              </a:ext>
            </a:extLst>
          </p:cNvPr>
          <p:cNvSpPr/>
          <p:nvPr/>
        </p:nvSpPr>
        <p:spPr>
          <a:xfrm>
            <a:off x="2423379" y="3667536"/>
            <a:ext cx="5866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cs typeface="Arial" panose="020B0604020202020204" pitchFamily="34" charset="0"/>
              </a:rPr>
              <a:t>Ciclo de Gestión de las Lecciones Aprendidas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742163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>
            <a:extLst>
              <a:ext uri="{FF2B5EF4-FFF2-40B4-BE49-F238E27FC236}">
                <a16:creationId xmlns:a16="http://schemas.microsoft.com/office/drawing/2014/main" id="{4B1A38D9-9193-3043-AE7D-AE6F9AD00A83}"/>
              </a:ext>
            </a:extLst>
          </p:cNvPr>
          <p:cNvSpPr/>
          <p:nvPr/>
        </p:nvSpPr>
        <p:spPr>
          <a:xfrm>
            <a:off x="0" y="-27384"/>
            <a:ext cx="8616280" cy="740701"/>
          </a:xfrm>
          <a:prstGeom prst="rect">
            <a:avLst/>
          </a:prstGeom>
          <a:solidFill>
            <a:srgbClr val="006E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3200"/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1BA73B5B-12F1-3347-AEB5-0BB8E07FC9CF}"/>
              </a:ext>
            </a:extLst>
          </p:cNvPr>
          <p:cNvSpPr txBox="1">
            <a:spLocks/>
          </p:cNvSpPr>
          <p:nvPr/>
        </p:nvSpPr>
        <p:spPr>
          <a:xfrm>
            <a:off x="335362" y="164638"/>
            <a:ext cx="8280918" cy="41377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2600" b="1" kern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¿Cómo se escribe una Lección Aprendida?</a:t>
            </a:r>
          </a:p>
        </p:txBody>
      </p:sp>
      <p:graphicFrame>
        <p:nvGraphicFramePr>
          <p:cNvPr id="37" name="Tabla 36">
            <a:extLst>
              <a:ext uri="{FF2B5EF4-FFF2-40B4-BE49-F238E27FC236}">
                <a16:creationId xmlns:a16="http://schemas.microsoft.com/office/drawing/2014/main" id="{DDCBC8F5-B77F-4957-8102-7F1536632B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252212"/>
              </p:ext>
            </p:extLst>
          </p:nvPr>
        </p:nvGraphicFramePr>
        <p:xfrm>
          <a:off x="253529" y="1988840"/>
          <a:ext cx="11459095" cy="2171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1819">
                  <a:extLst>
                    <a:ext uri="{9D8B030D-6E8A-4147-A177-3AD203B41FA5}">
                      <a16:colId xmlns:a16="http://schemas.microsoft.com/office/drawing/2014/main" val="972796156"/>
                    </a:ext>
                  </a:extLst>
                </a:gridCol>
                <a:gridCol w="2291819">
                  <a:extLst>
                    <a:ext uri="{9D8B030D-6E8A-4147-A177-3AD203B41FA5}">
                      <a16:colId xmlns:a16="http://schemas.microsoft.com/office/drawing/2014/main" val="889093518"/>
                    </a:ext>
                  </a:extLst>
                </a:gridCol>
                <a:gridCol w="2291819">
                  <a:extLst>
                    <a:ext uri="{9D8B030D-6E8A-4147-A177-3AD203B41FA5}">
                      <a16:colId xmlns:a16="http://schemas.microsoft.com/office/drawing/2014/main" val="1969121818"/>
                    </a:ext>
                  </a:extLst>
                </a:gridCol>
                <a:gridCol w="2291819">
                  <a:extLst>
                    <a:ext uri="{9D8B030D-6E8A-4147-A177-3AD203B41FA5}">
                      <a16:colId xmlns:a16="http://schemas.microsoft.com/office/drawing/2014/main" val="2167305085"/>
                    </a:ext>
                  </a:extLst>
                </a:gridCol>
                <a:gridCol w="2291819">
                  <a:extLst>
                    <a:ext uri="{9D8B030D-6E8A-4147-A177-3AD203B41FA5}">
                      <a16:colId xmlns:a16="http://schemas.microsoft.com/office/drawing/2014/main" val="3702977696"/>
                    </a:ext>
                  </a:extLst>
                </a:gridCol>
              </a:tblGrid>
              <a:tr h="790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Lección Aprendida</a:t>
                      </a:r>
                      <a:endParaRPr lang="es-PE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Acción que la originó</a:t>
                      </a:r>
                      <a:endParaRPr lang="es-PE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Consecuencia o resultado</a:t>
                      </a:r>
                      <a:endParaRPr lang="es-PE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Recomendación</a:t>
                      </a:r>
                      <a:endParaRPr lang="es-PE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Desafíos por resolver</a:t>
                      </a:r>
                      <a:endParaRPr lang="es-PE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369956916"/>
                  </a:ext>
                </a:extLst>
              </a:tr>
              <a:tr h="1355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formulación ambigua y la falta de definición precisa de los requerimientos en los </a:t>
                      </a:r>
                      <a:r>
                        <a:rPr lang="es-PE" sz="14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TdR</a:t>
                      </a:r>
                      <a:r>
                        <a:rPr lang="es-PE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dificultaron la interpretación y cumplimiento por parte del proveedor.</a:t>
                      </a:r>
                      <a:endParaRPr lang="es-PE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40" rtl="0" eaLnBrk="1" latinLnBrk="0" hangingPunct="1">
                        <a:spcAft>
                          <a:spcPts val="0"/>
                        </a:spcAft>
                      </a:pPr>
                      <a:r>
                        <a:rPr lang="es-PE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 se realizó una revisión técnica exhaustiva ni se establecieron criterios claros de aceptación para los términos de referencia.</a:t>
                      </a:r>
                    </a:p>
                  </a:txBody>
                  <a:tcPr marL="9525" marR="9525" marT="9525" marB="952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Malentendidos en la ejecución del contrato y retrasos debido a interpretaciones confusas por parte del proveedor.</a:t>
                      </a:r>
                      <a:endParaRPr lang="es-PE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recomienda que en ocasiones futuras se implemente una revisión técnica formal de los </a:t>
                      </a:r>
                      <a:r>
                        <a:rPr lang="es-PE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TdR</a:t>
                      </a:r>
                      <a:r>
                        <a:rPr lang="es-PE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por expertos internos y externos antes de su publicación para asegurar claridad y precisión en los requerimientos.</a:t>
                      </a:r>
                      <a:endParaRPr lang="es-PE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Fortalecer las capacidades técnicas de los equipos para formular </a:t>
                      </a:r>
                      <a:r>
                        <a:rPr lang="es-PE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TdR</a:t>
                      </a:r>
                      <a:r>
                        <a:rPr lang="es-PE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claros y completos, considerando la complejidad del sistema.</a:t>
                      </a:r>
                      <a:endParaRPr lang="es-PE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680575"/>
                  </a:ext>
                </a:extLst>
              </a:tr>
            </a:tbl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18E75CD4-A24B-447B-B9C2-323BF4248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altLang="es-P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63A35A2-EBB1-45FB-BCE4-C84748451F6F}"/>
              </a:ext>
            </a:extLst>
          </p:cNvPr>
          <p:cNvSpPr txBox="1"/>
          <p:nvPr/>
        </p:nvSpPr>
        <p:spPr>
          <a:xfrm>
            <a:off x="119336" y="905339"/>
            <a:ext cx="11123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Se debe consensuar entre todos y escribir de manera propositiva los siguientes campos:</a:t>
            </a:r>
            <a:endParaRPr lang="es-PE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9F55D33-8516-4CE6-B541-6F8C23CEAD43}"/>
              </a:ext>
            </a:extLst>
          </p:cNvPr>
          <p:cNvSpPr txBox="1"/>
          <p:nvPr/>
        </p:nvSpPr>
        <p:spPr>
          <a:xfrm>
            <a:off x="388526" y="4653136"/>
            <a:ext cx="7854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Problema: sesgos, emociones, miedos, éxitos. No se converge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43600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94FD5E-9DC7-42A6-B4F0-84D4F1606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49" y="68627"/>
            <a:ext cx="4416492" cy="672075"/>
          </a:xfrm>
        </p:spPr>
        <p:txBody>
          <a:bodyPr>
            <a:normAutofit/>
          </a:bodyPr>
          <a:lstStyle/>
          <a:p>
            <a:r>
              <a:rPr lang="es-PE" b="1" dirty="0">
                <a:latin typeface="+mn-lt"/>
              </a:rPr>
              <a:t>ROL DEL REGULADOR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B1A38D9-9193-3043-AE7D-AE6F9AD00A83}"/>
              </a:ext>
            </a:extLst>
          </p:cNvPr>
          <p:cNvSpPr/>
          <p:nvPr/>
        </p:nvSpPr>
        <p:spPr>
          <a:xfrm>
            <a:off x="0" y="-27384"/>
            <a:ext cx="9840416" cy="740701"/>
          </a:xfrm>
          <a:prstGeom prst="rect">
            <a:avLst/>
          </a:prstGeom>
          <a:solidFill>
            <a:srgbClr val="006E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3200"/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1BA73B5B-12F1-3347-AEB5-0BB8E07FC9CF}"/>
              </a:ext>
            </a:extLst>
          </p:cNvPr>
          <p:cNvSpPr txBox="1">
            <a:spLocks/>
          </p:cNvSpPr>
          <p:nvPr/>
        </p:nvSpPr>
        <p:spPr>
          <a:xfrm>
            <a:off x="335361" y="164638"/>
            <a:ext cx="9289031" cy="41377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kern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PROPUESTA DE SOLUCIÓN</a:t>
            </a:r>
            <a:endParaRPr lang="es-PE" sz="2600" b="1" kern="7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EEF0714-F297-4F52-9E08-85DA4332276D}"/>
              </a:ext>
            </a:extLst>
          </p:cNvPr>
          <p:cNvSpPr txBox="1"/>
          <p:nvPr/>
        </p:nvSpPr>
        <p:spPr>
          <a:xfrm>
            <a:off x="7629099" y="4067033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  <a:p>
            <a:endParaRPr lang="es-PE" dirty="0"/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EBE4046A-0F9C-4335-BE63-A59C4FA8AF9A}"/>
              </a:ext>
            </a:extLst>
          </p:cNvPr>
          <p:cNvGrpSpPr/>
          <p:nvPr/>
        </p:nvGrpSpPr>
        <p:grpSpPr>
          <a:xfrm>
            <a:off x="905256" y="932688"/>
            <a:ext cx="10121342" cy="3476719"/>
            <a:chOff x="623392" y="660218"/>
            <a:chExt cx="10297144" cy="3151792"/>
          </a:xfrm>
        </p:grpSpPr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35D2E071-04CE-40C0-9A49-E3335EDA1C45}"/>
                </a:ext>
              </a:extLst>
            </p:cNvPr>
            <p:cNvGrpSpPr/>
            <p:nvPr/>
          </p:nvGrpSpPr>
          <p:grpSpPr>
            <a:xfrm>
              <a:off x="623392" y="660218"/>
              <a:ext cx="10297144" cy="3151792"/>
              <a:chOff x="623392" y="660218"/>
              <a:chExt cx="10297144" cy="3151792"/>
            </a:xfrm>
          </p:grpSpPr>
          <p:sp>
            <p:nvSpPr>
              <p:cNvPr id="25" name="Rectángulo 24">
                <a:extLst>
                  <a:ext uri="{FF2B5EF4-FFF2-40B4-BE49-F238E27FC236}">
                    <a16:creationId xmlns:a16="http://schemas.microsoft.com/office/drawing/2014/main" id="{B678EF63-A5A0-4773-BA90-BFED359C5D37}"/>
                  </a:ext>
                </a:extLst>
              </p:cNvPr>
              <p:cNvSpPr/>
              <p:nvPr/>
            </p:nvSpPr>
            <p:spPr>
              <a:xfrm>
                <a:off x="623392" y="660218"/>
                <a:ext cx="10297144" cy="31517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grpSp>
            <p:nvGrpSpPr>
              <p:cNvPr id="28" name="Grupo 27">
                <a:extLst>
                  <a:ext uri="{FF2B5EF4-FFF2-40B4-BE49-F238E27FC236}">
                    <a16:creationId xmlns:a16="http://schemas.microsoft.com/office/drawing/2014/main" id="{463B19BB-4F75-4BB8-8839-A9BC69867734}"/>
                  </a:ext>
                </a:extLst>
              </p:cNvPr>
              <p:cNvGrpSpPr/>
              <p:nvPr/>
            </p:nvGrpSpPr>
            <p:grpSpPr>
              <a:xfrm>
                <a:off x="911423" y="707864"/>
                <a:ext cx="9820123" cy="2959170"/>
                <a:chOff x="911423" y="707864"/>
                <a:chExt cx="9820123" cy="2959170"/>
              </a:xfrm>
            </p:grpSpPr>
            <p:sp>
              <p:nvSpPr>
                <p:cNvPr id="29" name="Freeform 2217">
                  <a:extLst>
                    <a:ext uri="{FF2B5EF4-FFF2-40B4-BE49-F238E27FC236}">
                      <a16:creationId xmlns:a16="http://schemas.microsoft.com/office/drawing/2014/main" id="{0ACA40E2-4C0B-4C9A-993E-CCF27C6552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1743" y="1513277"/>
                  <a:ext cx="1592102" cy="832610"/>
                </a:xfrm>
                <a:custGeom>
                  <a:avLst/>
                  <a:gdLst>
                    <a:gd name="T0" fmla="*/ 0 w 716"/>
                    <a:gd name="T1" fmla="*/ 313 h 313"/>
                    <a:gd name="T2" fmla="*/ 558 w 716"/>
                    <a:gd name="T3" fmla="*/ 313 h 313"/>
                    <a:gd name="T4" fmla="*/ 716 w 716"/>
                    <a:gd name="T5" fmla="*/ 156 h 313"/>
                    <a:gd name="T6" fmla="*/ 558 w 716"/>
                    <a:gd name="T7" fmla="*/ 0 h 313"/>
                    <a:gd name="T8" fmla="*/ 0 w 716"/>
                    <a:gd name="T9" fmla="*/ 0 h 313"/>
                    <a:gd name="T10" fmla="*/ 0 w 716"/>
                    <a:gd name="T11" fmla="*/ 313 h 313"/>
                    <a:gd name="T12" fmla="*/ 0 w 716"/>
                    <a:gd name="T13" fmla="*/ 313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16" h="313">
                      <a:moveTo>
                        <a:pt x="0" y="313"/>
                      </a:moveTo>
                      <a:lnTo>
                        <a:pt x="558" y="313"/>
                      </a:lnTo>
                      <a:lnTo>
                        <a:pt x="716" y="156"/>
                      </a:lnTo>
                      <a:lnTo>
                        <a:pt x="558" y="0"/>
                      </a:lnTo>
                      <a:lnTo>
                        <a:pt x="0" y="0"/>
                      </a:lnTo>
                      <a:lnTo>
                        <a:pt x="0" y="313"/>
                      </a:lnTo>
                      <a:lnTo>
                        <a:pt x="0" y="313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  <a:extLst/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" name="Freeform 2217">
                  <a:extLst>
                    <a:ext uri="{FF2B5EF4-FFF2-40B4-BE49-F238E27FC236}">
                      <a16:creationId xmlns:a16="http://schemas.microsoft.com/office/drawing/2014/main" id="{C9FEAACB-E0B8-4149-A812-42D81F0078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74540" y="1513277"/>
                  <a:ext cx="1592102" cy="832610"/>
                </a:xfrm>
                <a:custGeom>
                  <a:avLst/>
                  <a:gdLst>
                    <a:gd name="T0" fmla="*/ 0 w 716"/>
                    <a:gd name="T1" fmla="*/ 313 h 313"/>
                    <a:gd name="T2" fmla="*/ 558 w 716"/>
                    <a:gd name="T3" fmla="*/ 313 h 313"/>
                    <a:gd name="T4" fmla="*/ 716 w 716"/>
                    <a:gd name="T5" fmla="*/ 156 h 313"/>
                    <a:gd name="T6" fmla="*/ 558 w 716"/>
                    <a:gd name="T7" fmla="*/ 0 h 313"/>
                    <a:gd name="T8" fmla="*/ 0 w 716"/>
                    <a:gd name="T9" fmla="*/ 0 h 313"/>
                    <a:gd name="T10" fmla="*/ 0 w 716"/>
                    <a:gd name="T11" fmla="*/ 313 h 313"/>
                    <a:gd name="T12" fmla="*/ 0 w 716"/>
                    <a:gd name="T13" fmla="*/ 313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16" h="313">
                      <a:moveTo>
                        <a:pt x="0" y="313"/>
                      </a:moveTo>
                      <a:lnTo>
                        <a:pt x="558" y="313"/>
                      </a:lnTo>
                      <a:lnTo>
                        <a:pt x="716" y="156"/>
                      </a:lnTo>
                      <a:lnTo>
                        <a:pt x="558" y="0"/>
                      </a:lnTo>
                      <a:lnTo>
                        <a:pt x="0" y="0"/>
                      </a:lnTo>
                      <a:lnTo>
                        <a:pt x="0" y="313"/>
                      </a:lnTo>
                      <a:lnTo>
                        <a:pt x="0" y="313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  <a:extLst/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" name="CuadroTexto 30">
                  <a:extLst>
                    <a:ext uri="{FF2B5EF4-FFF2-40B4-BE49-F238E27FC236}">
                      <a16:creationId xmlns:a16="http://schemas.microsoft.com/office/drawing/2014/main" id="{820FFF75-D8C7-48C6-BA07-EB6537C61D7A}"/>
                    </a:ext>
                  </a:extLst>
                </p:cNvPr>
                <p:cNvSpPr txBox="1"/>
                <p:nvPr/>
              </p:nvSpPr>
              <p:spPr>
                <a:xfrm>
                  <a:off x="5334266" y="707864"/>
                  <a:ext cx="1695685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800" b="1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Chat GPT</a:t>
                  </a:r>
                </a:p>
              </p:txBody>
            </p:sp>
            <p:sp>
              <p:nvSpPr>
                <p:cNvPr id="32" name="CuadroTexto 31">
                  <a:extLst>
                    <a:ext uri="{FF2B5EF4-FFF2-40B4-BE49-F238E27FC236}">
                      <a16:creationId xmlns:a16="http://schemas.microsoft.com/office/drawing/2014/main" id="{F1F20829-EAEE-452D-8F28-E77F616F0C56}"/>
                    </a:ext>
                  </a:extLst>
                </p:cNvPr>
                <p:cNvSpPr txBox="1"/>
                <p:nvPr/>
              </p:nvSpPr>
              <p:spPr>
                <a:xfrm>
                  <a:off x="7125435" y="1698994"/>
                  <a:ext cx="1442832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Salida</a:t>
                  </a:r>
                  <a:endParaRPr lang="es-PE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" name="CuadroTexto 32">
                  <a:extLst>
                    <a:ext uri="{FF2B5EF4-FFF2-40B4-BE49-F238E27FC236}">
                      <a16:creationId xmlns:a16="http://schemas.microsoft.com/office/drawing/2014/main" id="{56EAC051-0B53-4B0A-83C1-425BE7C22968}"/>
                    </a:ext>
                  </a:extLst>
                </p:cNvPr>
                <p:cNvSpPr txBox="1"/>
                <p:nvPr/>
              </p:nvSpPr>
              <p:spPr>
                <a:xfrm>
                  <a:off x="3791743" y="1698995"/>
                  <a:ext cx="1442832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Entrada</a:t>
                  </a:r>
                  <a:endParaRPr lang="es-PE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34" name="Picture 2" descr="ChatGPT Logo PNG Images With Transparent Background">
                  <a:extLst>
                    <a:ext uri="{FF2B5EF4-FFF2-40B4-BE49-F238E27FC236}">
                      <a16:creationId xmlns:a16="http://schemas.microsoft.com/office/drawing/2014/main" id="{5CFA0789-D130-435B-982A-A893BDAAF34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98061" y="1154461"/>
                  <a:ext cx="1368096" cy="13854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5" name="CuadroTexto 34">
                  <a:extLst>
                    <a:ext uri="{FF2B5EF4-FFF2-40B4-BE49-F238E27FC236}">
                      <a16:creationId xmlns:a16="http://schemas.microsoft.com/office/drawing/2014/main" id="{CF79D671-2430-45AF-A157-51E302463FA0}"/>
                    </a:ext>
                  </a:extLst>
                </p:cNvPr>
                <p:cNvSpPr txBox="1"/>
                <p:nvPr/>
              </p:nvSpPr>
              <p:spPr>
                <a:xfrm>
                  <a:off x="911423" y="1354195"/>
                  <a:ext cx="2880320" cy="92074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457200" indent="-457200">
                    <a:buAutoNum type="alphaLcParenR"/>
                  </a:pPr>
                  <a:r>
                    <a:rPr lang="es-E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Descripción del Proyecto</a:t>
                  </a:r>
                </a:p>
                <a:p>
                  <a:pPr marL="457200" indent="-457200">
                    <a:buAutoNum type="alphaLcParenR"/>
                  </a:pPr>
                  <a:r>
                    <a:rPr lang="es-E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Situaciones (+ o -)</a:t>
                  </a:r>
                  <a:endParaRPr lang="es-PE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" name="CuadroTexto 35">
                  <a:extLst>
                    <a:ext uri="{FF2B5EF4-FFF2-40B4-BE49-F238E27FC236}">
                      <a16:creationId xmlns:a16="http://schemas.microsoft.com/office/drawing/2014/main" id="{B611AB75-ECCD-4508-BEE1-0671ADBE0B27}"/>
                    </a:ext>
                  </a:extLst>
                </p:cNvPr>
                <p:cNvSpPr txBox="1"/>
                <p:nvPr/>
              </p:nvSpPr>
              <p:spPr>
                <a:xfrm>
                  <a:off x="8809429" y="1538669"/>
                  <a:ext cx="1922117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Lecciones Aprendidas</a:t>
                  </a:r>
                  <a:endParaRPr lang="es-PE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" name="CuadroTexto 36">
                  <a:extLst>
                    <a:ext uri="{FF2B5EF4-FFF2-40B4-BE49-F238E27FC236}">
                      <a16:creationId xmlns:a16="http://schemas.microsoft.com/office/drawing/2014/main" id="{ED86ED46-88D9-413C-BF67-2E05C3F262F9}"/>
                    </a:ext>
                  </a:extLst>
                </p:cNvPr>
                <p:cNvSpPr txBox="1"/>
                <p:nvPr/>
              </p:nvSpPr>
              <p:spPr>
                <a:xfrm>
                  <a:off x="5644127" y="2885547"/>
                  <a:ext cx="1075961" cy="36271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2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Prompt</a:t>
                  </a:r>
                  <a:endParaRPr lang="es-PE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38" name="Conector recto de flecha 37">
                  <a:extLst>
                    <a:ext uri="{FF2B5EF4-FFF2-40B4-BE49-F238E27FC236}">
                      <a16:creationId xmlns:a16="http://schemas.microsoft.com/office/drawing/2014/main" id="{A80214CC-92B9-4199-ABAC-C1E6FBD42F2A}"/>
                    </a:ext>
                  </a:extLst>
                </p:cNvPr>
                <p:cNvCxnSpPr>
                  <a:stCxn id="37" idx="0"/>
                  <a:endCxn id="34" idx="2"/>
                </p:cNvCxnSpPr>
                <p:nvPr/>
              </p:nvCxnSpPr>
              <p:spPr>
                <a:xfrm flipV="1">
                  <a:off x="6182108" y="2539874"/>
                  <a:ext cx="2" cy="345673"/>
                </a:xfrm>
                <a:prstGeom prst="straightConnector1">
                  <a:avLst/>
                </a:prstGeom>
                <a:ln>
                  <a:noFill/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39" name="Imagen 38">
                  <a:extLst>
                    <a:ext uri="{FF2B5EF4-FFF2-40B4-BE49-F238E27FC236}">
                      <a16:creationId xmlns:a16="http://schemas.microsoft.com/office/drawing/2014/main" id="{C388D0BC-BC15-4C0E-BB64-7DBA915909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15480" y="2504170"/>
                  <a:ext cx="1502434" cy="1162864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40" name="Imagen 39">
                  <a:extLst>
                    <a:ext uri="{FF2B5EF4-FFF2-40B4-BE49-F238E27FC236}">
                      <a16:creationId xmlns:a16="http://schemas.microsoft.com/office/drawing/2014/main" id="{4DBAE4AA-A99E-46EA-84C6-91C19A4809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81895" y="2418170"/>
                  <a:ext cx="1502434" cy="1162864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</p:grpSp>
        <p:cxnSp>
          <p:nvCxnSpPr>
            <p:cNvPr id="24" name="Conector recto de flecha 23">
              <a:extLst>
                <a:ext uri="{FF2B5EF4-FFF2-40B4-BE49-F238E27FC236}">
                  <a16:creationId xmlns:a16="http://schemas.microsoft.com/office/drawing/2014/main" id="{6989AD00-304D-4A4A-B75F-2EA50FBE00D2}"/>
                </a:ext>
              </a:extLst>
            </p:cNvPr>
            <p:cNvCxnSpPr>
              <a:cxnSpLocks/>
              <a:stCxn id="37" idx="0"/>
              <a:endCxn id="34" idx="2"/>
            </p:cNvCxnSpPr>
            <p:nvPr/>
          </p:nvCxnSpPr>
          <p:spPr>
            <a:xfrm flipV="1">
              <a:off x="6182107" y="2539874"/>
              <a:ext cx="2" cy="34567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1" name="Tabla 40">
            <a:extLst>
              <a:ext uri="{FF2B5EF4-FFF2-40B4-BE49-F238E27FC236}">
                <a16:creationId xmlns:a16="http://schemas.microsoft.com/office/drawing/2014/main" id="{7BB357D6-C117-4CA5-92A7-AB3FED171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953639"/>
              </p:ext>
            </p:extLst>
          </p:nvPr>
        </p:nvGraphicFramePr>
        <p:xfrm>
          <a:off x="3249145" y="5234883"/>
          <a:ext cx="6709936" cy="6378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8193">
                  <a:extLst>
                    <a:ext uri="{9D8B030D-6E8A-4147-A177-3AD203B41FA5}">
                      <a16:colId xmlns:a16="http://schemas.microsoft.com/office/drawing/2014/main" val="4110363853"/>
                    </a:ext>
                  </a:extLst>
                </a:gridCol>
                <a:gridCol w="1097784">
                  <a:extLst>
                    <a:ext uri="{9D8B030D-6E8A-4147-A177-3AD203B41FA5}">
                      <a16:colId xmlns:a16="http://schemas.microsoft.com/office/drawing/2014/main" val="2539737326"/>
                    </a:ext>
                  </a:extLst>
                </a:gridCol>
                <a:gridCol w="1404593">
                  <a:extLst>
                    <a:ext uri="{9D8B030D-6E8A-4147-A177-3AD203B41FA5}">
                      <a16:colId xmlns:a16="http://schemas.microsoft.com/office/drawing/2014/main" val="1009311791"/>
                    </a:ext>
                  </a:extLst>
                </a:gridCol>
                <a:gridCol w="1253765">
                  <a:extLst>
                    <a:ext uri="{9D8B030D-6E8A-4147-A177-3AD203B41FA5}">
                      <a16:colId xmlns:a16="http://schemas.microsoft.com/office/drawing/2014/main" val="2806031809"/>
                    </a:ext>
                  </a:extLst>
                </a:gridCol>
                <a:gridCol w="1415888">
                  <a:extLst>
                    <a:ext uri="{9D8B030D-6E8A-4147-A177-3AD203B41FA5}">
                      <a16:colId xmlns:a16="http://schemas.microsoft.com/office/drawing/2014/main" val="3186895142"/>
                    </a:ext>
                  </a:extLst>
                </a:gridCol>
                <a:gridCol w="1199713">
                  <a:extLst>
                    <a:ext uri="{9D8B030D-6E8A-4147-A177-3AD203B41FA5}">
                      <a16:colId xmlns:a16="http://schemas.microsoft.com/office/drawing/2014/main" val="1445763905"/>
                    </a:ext>
                  </a:extLst>
                </a:gridCol>
              </a:tblGrid>
              <a:tr h="425247">
                <a:tc>
                  <a:txBody>
                    <a:bodyPr/>
                    <a:lstStyle/>
                    <a:p>
                      <a:pPr algn="l"/>
                      <a:r>
                        <a:rPr lang="es-PE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endParaRPr lang="es-P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PE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Lección Aprendida</a:t>
                      </a:r>
                      <a:endParaRPr lang="es-P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PE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Acción que la originó</a:t>
                      </a:r>
                      <a:endParaRPr lang="es-P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PE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Consecuencia o resultado</a:t>
                      </a:r>
                      <a:endParaRPr lang="es-P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PE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Recomendación</a:t>
                      </a:r>
                      <a:endParaRPr lang="es-P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PE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Desafíos por resolver</a:t>
                      </a:r>
                      <a:endParaRPr lang="es-P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0169043"/>
                  </a:ext>
                </a:extLst>
              </a:tr>
              <a:tr h="212624">
                <a:tc>
                  <a:txBody>
                    <a:bodyPr/>
                    <a:lstStyle/>
                    <a:p>
                      <a:pPr algn="l"/>
                      <a:r>
                        <a:rPr lang="es-PE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P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PE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P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PE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P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PE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P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PE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P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PE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P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0459791"/>
                  </a:ext>
                </a:extLst>
              </a:tr>
            </a:tbl>
          </a:graphicData>
        </a:graphic>
      </p:graphicFrame>
      <p:sp>
        <p:nvSpPr>
          <p:cNvPr id="42" name="CuadroTexto 41">
            <a:extLst>
              <a:ext uri="{FF2B5EF4-FFF2-40B4-BE49-F238E27FC236}">
                <a16:creationId xmlns:a16="http://schemas.microsoft.com/office/drawing/2014/main" id="{BAD7FD22-F6FE-4F44-BE9A-67D31441087D}"/>
              </a:ext>
            </a:extLst>
          </p:cNvPr>
          <p:cNvSpPr txBox="1"/>
          <p:nvPr/>
        </p:nvSpPr>
        <p:spPr>
          <a:xfrm>
            <a:off x="3120338" y="4526997"/>
            <a:ext cx="6967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Se ha entrenado al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ChatGPT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Prompt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) con la metodología para formular las lecciones aprendidas</a:t>
            </a:r>
            <a:endParaRPr lang="es-P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73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94FD5E-9DC7-42A6-B4F0-84D4F1606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49" y="68627"/>
            <a:ext cx="4416492" cy="672075"/>
          </a:xfrm>
        </p:spPr>
        <p:txBody>
          <a:bodyPr>
            <a:normAutofit/>
          </a:bodyPr>
          <a:lstStyle/>
          <a:p>
            <a:r>
              <a:rPr lang="es-PE" b="1" dirty="0">
                <a:latin typeface="+mn-lt"/>
              </a:rPr>
              <a:t>ROL DEL REGULADOR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B1A38D9-9193-3043-AE7D-AE6F9AD00A83}"/>
              </a:ext>
            </a:extLst>
          </p:cNvPr>
          <p:cNvSpPr/>
          <p:nvPr/>
        </p:nvSpPr>
        <p:spPr>
          <a:xfrm>
            <a:off x="0" y="-27384"/>
            <a:ext cx="9840416" cy="740701"/>
          </a:xfrm>
          <a:prstGeom prst="rect">
            <a:avLst/>
          </a:prstGeom>
          <a:solidFill>
            <a:srgbClr val="006E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3200"/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1BA73B5B-12F1-3347-AEB5-0BB8E07FC9CF}"/>
              </a:ext>
            </a:extLst>
          </p:cNvPr>
          <p:cNvSpPr txBox="1">
            <a:spLocks/>
          </p:cNvSpPr>
          <p:nvPr/>
        </p:nvSpPr>
        <p:spPr>
          <a:xfrm>
            <a:off x="335361" y="164638"/>
            <a:ext cx="9289031" cy="41377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2600" b="1" kern="7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Gestion del Conocimiento – Lecciones Aprendidas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B55A89A-4B0D-40EE-87EB-CF87E9299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0702"/>
            <a:ext cx="12192000" cy="6117298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BFC37BAA-F930-40F6-A7A5-BE57CCE7B6E9}"/>
              </a:ext>
            </a:extLst>
          </p:cNvPr>
          <p:cNvSpPr/>
          <p:nvPr/>
        </p:nvSpPr>
        <p:spPr>
          <a:xfrm>
            <a:off x="2855640" y="6231697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>
                <a:hlinkClick r:id="rId3"/>
              </a:rPr>
              <a:t>https://chatgpt.com/g/g-bAG9sjKyQ-lecciones-aprendidas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1184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94FD5E-9DC7-42A6-B4F0-84D4F1606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49" y="68627"/>
            <a:ext cx="4416492" cy="672075"/>
          </a:xfrm>
        </p:spPr>
        <p:txBody>
          <a:bodyPr>
            <a:normAutofit/>
          </a:bodyPr>
          <a:lstStyle/>
          <a:p>
            <a:r>
              <a:rPr lang="es-PE" b="1" dirty="0">
                <a:latin typeface="+mn-lt"/>
              </a:rPr>
              <a:t>ROL DEL REGULADOR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B1A38D9-9193-3043-AE7D-AE6F9AD00A83}"/>
              </a:ext>
            </a:extLst>
          </p:cNvPr>
          <p:cNvSpPr/>
          <p:nvPr/>
        </p:nvSpPr>
        <p:spPr>
          <a:xfrm>
            <a:off x="0" y="-27384"/>
            <a:ext cx="9840416" cy="740701"/>
          </a:xfrm>
          <a:prstGeom prst="rect">
            <a:avLst/>
          </a:prstGeom>
          <a:solidFill>
            <a:srgbClr val="006E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3200"/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1BA73B5B-12F1-3347-AEB5-0BB8E07FC9CF}"/>
              </a:ext>
            </a:extLst>
          </p:cNvPr>
          <p:cNvSpPr txBox="1">
            <a:spLocks/>
          </p:cNvSpPr>
          <p:nvPr/>
        </p:nvSpPr>
        <p:spPr>
          <a:xfrm>
            <a:off x="335361" y="164638"/>
            <a:ext cx="9289031" cy="41377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2600" b="1" kern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Lecciones Aprendidas – Fácil de Utilizar con IA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FC37BAA-F930-40F6-A7A5-BE57CCE7B6E9}"/>
              </a:ext>
            </a:extLst>
          </p:cNvPr>
          <p:cNvSpPr/>
          <p:nvPr/>
        </p:nvSpPr>
        <p:spPr>
          <a:xfrm>
            <a:off x="2279576" y="5694443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>
                <a:hlinkClick r:id="rId2"/>
              </a:rPr>
              <a:t>https://chatgpt.com/g/g-bAG9sjKyQ-lecciones-aprendidas</a:t>
            </a:r>
            <a:endParaRPr lang="es-PE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21BACFE-2AF3-4A8B-A231-3A29A0261592}"/>
              </a:ext>
            </a:extLst>
          </p:cNvPr>
          <p:cNvSpPr/>
          <p:nvPr/>
        </p:nvSpPr>
        <p:spPr>
          <a:xfrm>
            <a:off x="479376" y="932724"/>
            <a:ext cx="110172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323130"/>
                </a:solidFill>
                <a:latin typeface="Segoe UI" panose="020B0502040204020203" pitchFamily="34" charset="0"/>
              </a:rPr>
              <a:t>El proyecto es: </a:t>
            </a:r>
          </a:p>
          <a:p>
            <a:r>
              <a:rPr lang="es-ES" dirty="0">
                <a:solidFill>
                  <a:srgbClr val="323130"/>
                </a:solidFill>
                <a:latin typeface="Segoe UI" panose="020B0502040204020203" pitchFamily="34" charset="0"/>
              </a:rPr>
              <a:t>Se está implementando en la entidad la metodología de lecciones aprendidas, con la finalidad de compartir las experiencias exitosas y no exitosas que puedan servir en proyectos/actividades similares</a:t>
            </a:r>
          </a:p>
          <a:p>
            <a:r>
              <a:rPr lang="es-ES" dirty="0">
                <a:solidFill>
                  <a:srgbClr val="323130"/>
                </a:solidFill>
                <a:latin typeface="Segoe UI" panose="020B0502040204020203" pitchFamily="34" charset="0"/>
              </a:rPr>
              <a:t> </a:t>
            </a:r>
          </a:p>
          <a:p>
            <a:r>
              <a:rPr lang="es-ES" dirty="0">
                <a:solidFill>
                  <a:srgbClr val="323130"/>
                </a:solidFill>
                <a:latin typeface="Segoe UI" panose="020B0502040204020203" pitchFamily="34" charset="0"/>
              </a:rPr>
              <a:t>Las situaciones son: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323130"/>
                </a:solidFill>
                <a:latin typeface="var(--fontFamilyCustomFont900, var(--fontFamilyBase))"/>
              </a:rPr>
              <a:t>El personal teme compartir errores por miedo a ser juzgados o penalizados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323130"/>
                </a:solidFill>
                <a:latin typeface="var(--fontFamilyCustomFont900, var(--fontFamilyBase))"/>
              </a:rPr>
              <a:t>Este miedo genera que las personas oculten información importante e inhibe la participación y el análisis sincero de lo ocurrido.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323130"/>
                </a:solidFill>
                <a:latin typeface="var(--fontFamilyCustomFont900, var(--fontFamilyBase))"/>
              </a:rPr>
              <a:t>los equipos pueden no querer admitir los errores cometidos durante el proyecto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323130"/>
                </a:solidFill>
                <a:latin typeface="var(--fontFamilyCustomFont900, var(--fontFamilyBase))"/>
              </a:rPr>
              <a:t>Se dedica poco tiempo a reflexionar sobre lo que salió mal o bien en el proyecto</a:t>
            </a:r>
            <a:endParaRPr lang="es-ES" b="0" i="0" dirty="0">
              <a:solidFill>
                <a:srgbClr val="323130"/>
              </a:solidFill>
              <a:effectLst/>
              <a:latin typeface="var(--fontFamilyCustomFont900, var(--fontFamilyBase))"/>
            </a:endParaRPr>
          </a:p>
        </p:txBody>
      </p:sp>
    </p:spTree>
    <p:extLst>
      <p:ext uri="{BB962C8B-B14F-4D97-AF65-F5344CB8AC3E}">
        <p14:creationId xmlns:p14="http://schemas.microsoft.com/office/powerpoint/2010/main" val="3629119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32A9F201-CE76-4E01-AFCE-335FB67DA8A9}"/>
              </a:ext>
            </a:extLst>
          </p:cNvPr>
          <p:cNvSpPr txBox="1"/>
          <p:nvPr/>
        </p:nvSpPr>
        <p:spPr>
          <a:xfrm>
            <a:off x="7191741" y="2305472"/>
            <a:ext cx="4992555" cy="2028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67"/>
              </a:lnSpc>
              <a:buClr>
                <a:srgbClr val="F79646"/>
              </a:buClr>
              <a:defRPr/>
            </a:pPr>
            <a:r>
              <a:rPr lang="es-PE" sz="1800" b="1" dirty="0">
                <a:solidFill>
                  <a:srgbClr val="004379"/>
                </a:solidFill>
                <a:latin typeface="Calibri"/>
              </a:rPr>
              <a:t>Se requiere que se describa el proyecto</a:t>
            </a:r>
            <a:endParaRPr lang="es-PE" sz="1800" dirty="0">
              <a:solidFill>
                <a:srgbClr val="004379"/>
              </a:solidFill>
              <a:latin typeface="Calibri"/>
            </a:endParaRPr>
          </a:p>
          <a:p>
            <a:pPr>
              <a:lnSpc>
                <a:spcPts val="3867"/>
              </a:lnSpc>
              <a:buClr>
                <a:srgbClr val="F79646"/>
              </a:buClr>
              <a:defRPr/>
            </a:pPr>
            <a:r>
              <a:rPr lang="es-PE" sz="1800" b="1" dirty="0">
                <a:solidFill>
                  <a:srgbClr val="004379"/>
                </a:solidFill>
                <a:latin typeface="Calibri"/>
              </a:rPr>
              <a:t>Se requiere que se describa las situaciones</a:t>
            </a:r>
            <a:endParaRPr lang="es-PE" sz="1800" dirty="0">
              <a:solidFill>
                <a:srgbClr val="004379"/>
              </a:solidFill>
              <a:latin typeface="Calibri"/>
            </a:endParaRPr>
          </a:p>
          <a:p>
            <a:pPr>
              <a:lnSpc>
                <a:spcPts val="3867"/>
              </a:lnSpc>
              <a:buClr>
                <a:srgbClr val="F79646"/>
              </a:buClr>
              <a:defRPr/>
            </a:pPr>
            <a:r>
              <a:rPr lang="es-PE" sz="1800" b="1" dirty="0">
                <a:solidFill>
                  <a:srgbClr val="004379"/>
                </a:solidFill>
                <a:latin typeface="Calibri"/>
              </a:rPr>
              <a:t>La Lección Aprendida se genera en minutos</a:t>
            </a:r>
            <a:endParaRPr lang="es-PE" sz="1800" dirty="0">
              <a:solidFill>
                <a:srgbClr val="004379"/>
              </a:solidFill>
              <a:latin typeface="Calibri"/>
            </a:endParaRPr>
          </a:p>
          <a:p>
            <a:pPr>
              <a:lnSpc>
                <a:spcPts val="3867"/>
              </a:lnSpc>
              <a:buClr>
                <a:srgbClr val="F79646"/>
              </a:buClr>
              <a:defRPr/>
            </a:pPr>
            <a:r>
              <a:rPr lang="es-ES" sz="1800" b="1" dirty="0">
                <a:solidFill>
                  <a:srgbClr val="004379"/>
                </a:solidFill>
                <a:latin typeface="Calibri"/>
              </a:rPr>
              <a:t>Se puede aplicar varias veces hasta afinar</a:t>
            </a:r>
            <a:endParaRPr lang="es-PE" sz="1800" dirty="0">
              <a:solidFill>
                <a:srgbClr val="004379"/>
              </a:solidFill>
              <a:latin typeface="Calibri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36953430-F6D0-4338-9531-AC8784099C3D}"/>
              </a:ext>
            </a:extLst>
          </p:cNvPr>
          <p:cNvSpPr/>
          <p:nvPr/>
        </p:nvSpPr>
        <p:spPr>
          <a:xfrm>
            <a:off x="-1" y="0"/>
            <a:ext cx="9696401" cy="740701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PE" kern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1" name="Imagen 20" descr="Icono&#10;&#10;Descripción generada automáticamente">
            <a:extLst>
              <a:ext uri="{FF2B5EF4-FFF2-40B4-BE49-F238E27FC236}">
                <a16:creationId xmlns:a16="http://schemas.microsoft.com/office/drawing/2014/main" id="{2B004438-FFA8-4547-858C-B91995A37A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913" y="2331401"/>
            <a:ext cx="568301" cy="507229"/>
          </a:xfrm>
          <a:prstGeom prst="rect">
            <a:avLst/>
          </a:prstGeom>
        </p:spPr>
      </p:pic>
      <p:pic>
        <p:nvPicPr>
          <p:cNvPr id="22" name="Imagen 21" descr="Icono&#10;&#10;Descripción generada automáticamente">
            <a:extLst>
              <a:ext uri="{FF2B5EF4-FFF2-40B4-BE49-F238E27FC236}">
                <a16:creationId xmlns:a16="http://schemas.microsoft.com/office/drawing/2014/main" id="{05B4FAF2-AAF3-47E1-8591-E20C6D2B02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613" y="2852101"/>
            <a:ext cx="568301" cy="507229"/>
          </a:xfrm>
          <a:prstGeom prst="rect">
            <a:avLst/>
          </a:prstGeom>
        </p:spPr>
      </p:pic>
      <p:pic>
        <p:nvPicPr>
          <p:cNvPr id="23" name="Imagen 22" descr="Icono&#10;&#10;Descripción generada automáticamente">
            <a:extLst>
              <a:ext uri="{FF2B5EF4-FFF2-40B4-BE49-F238E27FC236}">
                <a16:creationId xmlns:a16="http://schemas.microsoft.com/office/drawing/2014/main" id="{33528FB4-3DC4-43E0-95A9-95BEAF5DD6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276" y="3372801"/>
            <a:ext cx="568301" cy="507229"/>
          </a:xfrm>
          <a:prstGeom prst="rect">
            <a:avLst/>
          </a:prstGeom>
        </p:spPr>
      </p:pic>
      <p:pic>
        <p:nvPicPr>
          <p:cNvPr id="24" name="Imagen 23" descr="Icono&#10;&#10;Descripción generada automáticamente">
            <a:extLst>
              <a:ext uri="{FF2B5EF4-FFF2-40B4-BE49-F238E27FC236}">
                <a16:creationId xmlns:a16="http://schemas.microsoft.com/office/drawing/2014/main" id="{EC2AC79C-F22B-4AFA-A5D6-AC49B4B799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613" y="3880089"/>
            <a:ext cx="568301" cy="507229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13A1BB43-2682-4519-9274-E321E81A7491}"/>
              </a:ext>
            </a:extLst>
          </p:cNvPr>
          <p:cNvSpPr txBox="1">
            <a:spLocks/>
          </p:cNvSpPr>
          <p:nvPr/>
        </p:nvSpPr>
        <p:spPr>
          <a:xfrm>
            <a:off x="335361" y="164638"/>
            <a:ext cx="9361039" cy="41377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600" b="1" kern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</a:t>
            </a:r>
            <a:endParaRPr lang="es-PE" sz="2667" b="1" kern="7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2A9F201-CE76-4E01-AFCE-335FB67DA8A9}"/>
              </a:ext>
            </a:extLst>
          </p:cNvPr>
          <p:cNvSpPr txBox="1"/>
          <p:nvPr/>
        </p:nvSpPr>
        <p:spPr>
          <a:xfrm>
            <a:off x="990125" y="2211664"/>
            <a:ext cx="4992555" cy="2528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67"/>
              </a:lnSpc>
              <a:buClr>
                <a:srgbClr val="F79646"/>
              </a:buClr>
              <a:defRPr/>
            </a:pPr>
            <a:r>
              <a:rPr lang="es-PE" sz="1800" b="1" dirty="0">
                <a:solidFill>
                  <a:srgbClr val="004379"/>
                </a:solidFill>
                <a:latin typeface="Calibri"/>
              </a:rPr>
              <a:t>Reuniones tensas porque no se acepta el error</a:t>
            </a:r>
            <a:endParaRPr lang="es-PE" sz="1800" dirty="0">
              <a:solidFill>
                <a:srgbClr val="004379"/>
              </a:solidFill>
              <a:latin typeface="Calibri"/>
            </a:endParaRPr>
          </a:p>
          <a:p>
            <a:pPr>
              <a:lnSpc>
                <a:spcPts val="3867"/>
              </a:lnSpc>
              <a:buClr>
                <a:srgbClr val="F79646"/>
              </a:buClr>
              <a:defRPr/>
            </a:pPr>
            <a:r>
              <a:rPr lang="es-PE" sz="1800" b="1" dirty="0">
                <a:solidFill>
                  <a:srgbClr val="004379"/>
                </a:solidFill>
                <a:latin typeface="Calibri"/>
              </a:rPr>
              <a:t>Escritura de lección aprendida con tono negativo</a:t>
            </a:r>
            <a:endParaRPr lang="es-PE" sz="1800" dirty="0">
              <a:solidFill>
                <a:srgbClr val="004379"/>
              </a:solidFill>
              <a:latin typeface="Calibri"/>
            </a:endParaRPr>
          </a:p>
          <a:p>
            <a:pPr>
              <a:lnSpc>
                <a:spcPts val="3867"/>
              </a:lnSpc>
              <a:buClr>
                <a:srgbClr val="F79646"/>
              </a:buClr>
              <a:defRPr/>
            </a:pPr>
            <a:r>
              <a:rPr lang="es-PE" sz="1800" b="1" dirty="0">
                <a:solidFill>
                  <a:srgbClr val="004379"/>
                </a:solidFill>
                <a:latin typeface="Calibri"/>
              </a:rPr>
              <a:t>Discusiones ente los participantes </a:t>
            </a:r>
          </a:p>
          <a:p>
            <a:pPr>
              <a:lnSpc>
                <a:spcPts val="3867"/>
              </a:lnSpc>
              <a:buClr>
                <a:srgbClr val="F79646"/>
              </a:buClr>
              <a:defRPr/>
            </a:pPr>
            <a:r>
              <a:rPr lang="es-PE" sz="1800" b="1" dirty="0">
                <a:solidFill>
                  <a:srgbClr val="004379"/>
                </a:solidFill>
                <a:latin typeface="Calibri"/>
              </a:rPr>
              <a:t>Para encontrar la lección aprendida 3 sesiones</a:t>
            </a:r>
            <a:endParaRPr lang="es-PE" sz="1800" dirty="0">
              <a:solidFill>
                <a:srgbClr val="004379"/>
              </a:solidFill>
              <a:latin typeface="Calibri"/>
            </a:endParaRPr>
          </a:p>
          <a:p>
            <a:pPr>
              <a:lnSpc>
                <a:spcPts val="3867"/>
              </a:lnSpc>
              <a:buClr>
                <a:srgbClr val="F79646"/>
              </a:buClr>
              <a:defRPr/>
            </a:pPr>
            <a:r>
              <a:rPr lang="es-PE" sz="1800" b="1" dirty="0">
                <a:solidFill>
                  <a:srgbClr val="004379"/>
                </a:solidFill>
                <a:latin typeface="Calibri"/>
              </a:rPr>
              <a:t>El personal se desincentiva y abandona</a:t>
            </a:r>
            <a:endParaRPr lang="es-PE" sz="1800" dirty="0">
              <a:solidFill>
                <a:srgbClr val="004379"/>
              </a:solidFill>
              <a:latin typeface="Calibri"/>
            </a:endParaRPr>
          </a:p>
        </p:txBody>
      </p:sp>
      <p:pic>
        <p:nvPicPr>
          <p:cNvPr id="17" name="Imagen 16" descr="Icono&#10;&#10;Descripción generada automáticamente">
            <a:extLst>
              <a:ext uri="{FF2B5EF4-FFF2-40B4-BE49-F238E27FC236}">
                <a16:creationId xmlns:a16="http://schemas.microsoft.com/office/drawing/2014/main" id="{2B004438-FFA8-4547-858C-B91995A37A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4118" y="2300865"/>
            <a:ext cx="568301" cy="507229"/>
          </a:xfrm>
          <a:prstGeom prst="rect">
            <a:avLst/>
          </a:prstGeom>
        </p:spPr>
      </p:pic>
      <p:pic>
        <p:nvPicPr>
          <p:cNvPr id="19" name="Imagen 18" descr="Icono&#10;&#10;Descripción generada automáticamente">
            <a:extLst>
              <a:ext uri="{FF2B5EF4-FFF2-40B4-BE49-F238E27FC236}">
                <a16:creationId xmlns:a16="http://schemas.microsoft.com/office/drawing/2014/main" id="{05B4FAF2-AAF3-47E1-8591-E20C6D2B02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6818" y="2821565"/>
            <a:ext cx="568301" cy="507229"/>
          </a:xfrm>
          <a:prstGeom prst="rect">
            <a:avLst/>
          </a:prstGeom>
        </p:spPr>
      </p:pic>
      <p:pic>
        <p:nvPicPr>
          <p:cNvPr id="20" name="Imagen 19" descr="Icono&#10;&#10;Descripción generada automáticamente">
            <a:extLst>
              <a:ext uri="{FF2B5EF4-FFF2-40B4-BE49-F238E27FC236}">
                <a16:creationId xmlns:a16="http://schemas.microsoft.com/office/drawing/2014/main" id="{33528FB4-3DC4-43E0-95A9-95BEAF5DD6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6481" y="3342265"/>
            <a:ext cx="568301" cy="507229"/>
          </a:xfrm>
          <a:prstGeom prst="rect">
            <a:avLst/>
          </a:prstGeom>
        </p:spPr>
      </p:pic>
      <p:pic>
        <p:nvPicPr>
          <p:cNvPr id="27" name="Imagen 26" descr="Icono&#10;&#10;Descripción generada automáticamente">
            <a:extLst>
              <a:ext uri="{FF2B5EF4-FFF2-40B4-BE49-F238E27FC236}">
                <a16:creationId xmlns:a16="http://schemas.microsoft.com/office/drawing/2014/main" id="{EC2AC79C-F22B-4AFA-A5D6-AC49B4B799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6818" y="3849553"/>
            <a:ext cx="568301" cy="507229"/>
          </a:xfrm>
          <a:prstGeom prst="rect">
            <a:avLst/>
          </a:prstGeom>
        </p:spPr>
      </p:pic>
      <p:pic>
        <p:nvPicPr>
          <p:cNvPr id="28" name="Imagen 27" descr="Icono&#10;&#10;Descripción generada automáticamente">
            <a:extLst>
              <a:ext uri="{FF2B5EF4-FFF2-40B4-BE49-F238E27FC236}">
                <a16:creationId xmlns:a16="http://schemas.microsoft.com/office/drawing/2014/main" id="{9A32F139-5A80-498D-BDF1-CF4F955A7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1544" y="4345411"/>
            <a:ext cx="568301" cy="507229"/>
          </a:xfrm>
          <a:prstGeom prst="rect">
            <a:avLst/>
          </a:prstGeom>
        </p:spPr>
      </p:pic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82BF30CA-1CCA-4B85-BA70-8BCFDA871DA0}"/>
              </a:ext>
            </a:extLst>
          </p:cNvPr>
          <p:cNvCxnSpPr>
            <a:cxnSpLocks/>
          </p:cNvCxnSpPr>
          <p:nvPr/>
        </p:nvCxnSpPr>
        <p:spPr>
          <a:xfrm>
            <a:off x="6096000" y="1484784"/>
            <a:ext cx="0" cy="4329580"/>
          </a:xfrm>
          <a:prstGeom prst="line">
            <a:avLst/>
          </a:prstGeom>
          <a:ln w="28575">
            <a:solidFill>
              <a:srgbClr val="006EB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Google Shape;2056;p52"/>
          <p:cNvSpPr/>
          <p:nvPr/>
        </p:nvSpPr>
        <p:spPr>
          <a:xfrm>
            <a:off x="1240338" y="1017828"/>
            <a:ext cx="4053294" cy="916709"/>
          </a:xfrm>
          <a:prstGeom prst="rect">
            <a:avLst/>
          </a:prstGeom>
          <a:solidFill>
            <a:srgbClr val="E9EFF7"/>
          </a:solidFill>
          <a:ln>
            <a:solidFill>
              <a:srgbClr val="006EB8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200" b="1" dirty="0">
                <a:solidFill>
                  <a:srgbClr val="006EB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ANTES</a:t>
            </a:r>
            <a:r>
              <a:rPr lang="es-PE" b="1" dirty="0">
                <a:solidFill>
                  <a:srgbClr val="006EB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b="1" dirty="0">
                <a:solidFill>
                  <a:srgbClr val="006EB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LA SOLUCIÓN</a:t>
            </a:r>
            <a:endParaRPr b="1" dirty="0">
              <a:solidFill>
                <a:srgbClr val="006EB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Google Shape;2056;p52"/>
          <p:cNvSpPr/>
          <p:nvPr/>
        </p:nvSpPr>
        <p:spPr>
          <a:xfrm>
            <a:off x="6924687" y="1017828"/>
            <a:ext cx="4053294" cy="916709"/>
          </a:xfrm>
          <a:prstGeom prst="rect">
            <a:avLst/>
          </a:prstGeom>
          <a:solidFill>
            <a:srgbClr val="FEF6F0"/>
          </a:solidFill>
          <a:ln>
            <a:solidFill>
              <a:srgbClr val="F18626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200" b="1" dirty="0">
                <a:solidFill>
                  <a:srgbClr val="F18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DESPUÉS</a:t>
            </a:r>
            <a:r>
              <a:rPr lang="es-PE" b="1" dirty="0">
                <a:solidFill>
                  <a:srgbClr val="F18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b="1" dirty="0">
                <a:solidFill>
                  <a:srgbClr val="F18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LA SOLUCIÓN con IA</a:t>
            </a:r>
            <a:endParaRPr b="1" dirty="0">
              <a:solidFill>
                <a:srgbClr val="F18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AutoShape 2" descr="https://powerpoint.officeapps.live.com/pods/GetClipboardImage.ashx?Id=f235fc1b-3cd5-4880-8d19-8c9b08114499&amp;DC=US4C&amp;pkey=d7033e56-69f7-475c-b110-01c61649a9c7&amp;wdwaccluster=US4C">
            <a:extLst>
              <a:ext uri="{FF2B5EF4-FFF2-40B4-BE49-F238E27FC236}">
                <a16:creationId xmlns:a16="http://schemas.microsoft.com/office/drawing/2014/main" id="{A9B80A25-7399-4289-B34C-0F6E889CD2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" name="AutoShape 4" descr="https://powerpoint.officeapps.live.com/pods/GetClipboardImage.ashx?Id=f235fc1b-3cd5-4880-8d19-8c9b08114499&amp;DC=US4C&amp;pkey=d7033e56-69f7-475c-b110-01c61649a9c7&amp;wdwaccluster=US4C">
            <a:extLst>
              <a:ext uri="{FF2B5EF4-FFF2-40B4-BE49-F238E27FC236}">
                <a16:creationId xmlns:a16="http://schemas.microsoft.com/office/drawing/2014/main" id="{805D71CC-398C-4062-A972-55C2380C93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64794827"/>
      </p:ext>
    </p:extLst>
  </p:cSld>
  <p:clrMapOvr>
    <a:masterClrMapping/>
  </p:clrMapOvr>
</p:sld>
</file>

<file path=ppt/theme/theme1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9_Tema Corporativo OSIPT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uente OSIPTEL">
      <a:majorFont>
        <a:latin typeface="Museo Sans 500"/>
        <a:ea typeface=""/>
        <a:cs typeface=""/>
      </a:majorFont>
      <a:minorFont>
        <a:latin typeface="Museo Sans 500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lantilla PPT OSIPTEL 2014_V3">
  <a:themeElements>
    <a:clrScheme name="COLORES OSIPTEL">
      <a:dk1>
        <a:srgbClr val="004379"/>
      </a:dk1>
      <a:lt1>
        <a:srgbClr val="FFFFFF"/>
      </a:lt1>
      <a:dk2>
        <a:srgbClr val="00B5E2"/>
      </a:dk2>
      <a:lt2>
        <a:srgbClr val="BEE3ED"/>
      </a:lt2>
      <a:accent1>
        <a:srgbClr val="F18626"/>
      </a:accent1>
      <a:accent2>
        <a:srgbClr val="006EB8"/>
      </a:accent2>
      <a:accent3>
        <a:srgbClr val="E84427"/>
      </a:accent3>
      <a:accent4>
        <a:srgbClr val="FDBD1B"/>
      </a:accent4>
      <a:accent5>
        <a:srgbClr val="DBDCDE"/>
      </a:accent5>
      <a:accent6>
        <a:srgbClr val="A1A5A7"/>
      </a:accent6>
      <a:hlink>
        <a:srgbClr val="004379"/>
      </a:hlink>
      <a:folHlink>
        <a:srgbClr val="E84427"/>
      </a:folHlink>
    </a:clrScheme>
    <a:fontScheme name="Fuente OSIPTEL Final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2E2E17CB80E7F43B6FC8217F73E5EB0" ma:contentTypeVersion="16" ma:contentTypeDescription="Crear nuevo documento." ma:contentTypeScope="" ma:versionID="c86e9098933f18d51e601773f7821690">
  <xsd:schema xmlns:xsd="http://www.w3.org/2001/XMLSchema" xmlns:xs="http://www.w3.org/2001/XMLSchema" xmlns:p="http://schemas.microsoft.com/office/2006/metadata/properties" xmlns:ns2="45baa40a-bc88-4a60-88b4-751e40ffee51" xmlns:ns3="b72f4ed9-d8a6-472f-bd99-fa4966df5293" targetNamespace="http://schemas.microsoft.com/office/2006/metadata/properties" ma:root="true" ma:fieldsID="47eb5e592b60fcf2ee2744088f58b99a" ns2:_="" ns3:_="">
    <xsd:import namespace="45baa40a-bc88-4a60-88b4-751e40ffee51"/>
    <xsd:import namespace="b72f4ed9-d8a6-472f-bd99-fa4966df52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baa40a-bc88-4a60-88b4-751e40ffee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28ea6589-135f-484c-a695-e00ab174a3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2f4ed9-d8a6-472f-bd99-fa4966df5293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0a4277f8-96e5-43d1-94ac-0aebf5a1a3ee}" ma:internalName="TaxCatchAll" ma:showField="CatchAllData" ma:web="b72f4ed9-d8a6-472f-bd99-fa4966df52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5baa40a-bc88-4a60-88b4-751e40ffee51">
      <Terms xmlns="http://schemas.microsoft.com/office/infopath/2007/PartnerControls"/>
    </lcf76f155ced4ddcb4097134ff3c332f>
    <TaxCatchAll xmlns="b72f4ed9-d8a6-472f-bd99-fa4966df5293" xsi:nil="true"/>
  </documentManagement>
</p:properties>
</file>

<file path=customXml/itemProps1.xml><?xml version="1.0" encoding="utf-8"?>
<ds:datastoreItem xmlns:ds="http://schemas.openxmlformats.org/officeDocument/2006/customXml" ds:itemID="{6AD886EA-DA5C-4606-919E-0E06F1F015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baa40a-bc88-4a60-88b4-751e40ffee51"/>
    <ds:schemaRef ds:uri="b72f4ed9-d8a6-472f-bd99-fa4966df52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64CB065-6AB4-41C5-A33D-9BA5AAB6BC2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3FD39F-7A0B-40B6-8658-A3CBD36F4F48}">
  <ds:schemaRefs>
    <ds:schemaRef ds:uri="http://purl.org/dc/terms/"/>
    <ds:schemaRef ds:uri="http://schemas.microsoft.com/office/2006/documentManagement/types"/>
    <ds:schemaRef ds:uri="45baa40a-bc88-4a60-88b4-751e40ffee51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b72f4ed9-d8a6-472f-bd99-fa4966df5293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48982</TotalTime>
  <Words>749</Words>
  <Application>Microsoft Office PowerPoint</Application>
  <PresentationFormat>Panorámica</PresentationFormat>
  <Paragraphs>95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13</vt:i4>
      </vt:variant>
    </vt:vector>
  </HeadingPairs>
  <TitlesOfParts>
    <vt:vector size="26" baseType="lpstr">
      <vt:lpstr>Arial</vt:lpstr>
      <vt:lpstr>Calibri</vt:lpstr>
      <vt:lpstr>Gill Sans MT</vt:lpstr>
      <vt:lpstr>Lato</vt:lpstr>
      <vt:lpstr>Montserrat ExtraBold</vt:lpstr>
      <vt:lpstr>Museo Sans 500</vt:lpstr>
      <vt:lpstr>Segoe UI</vt:lpstr>
      <vt:lpstr>Times New Roman</vt:lpstr>
      <vt:lpstr>var(--fontFamilyCustomFont900, var(--fontFamilyBase))</vt:lpstr>
      <vt:lpstr>Wingdings</vt:lpstr>
      <vt:lpstr>4_Tema de Office</vt:lpstr>
      <vt:lpstr>9_Tema Corporativo OSIPTEL</vt:lpstr>
      <vt:lpstr>1_Plantilla PPT OSIPTEL 2014_V3</vt:lpstr>
      <vt:lpstr>Presentación de PowerPoint</vt:lpstr>
      <vt:lpstr>ROL DEL REGULADOR</vt:lpstr>
      <vt:lpstr>Presentación de PowerPoint</vt:lpstr>
      <vt:lpstr>ROL DEL REGULADOR</vt:lpstr>
      <vt:lpstr>Presentación de PowerPoint</vt:lpstr>
      <vt:lpstr>ROL DEL REGULADOR</vt:lpstr>
      <vt:lpstr>ROL DEL REGULADOR</vt:lpstr>
      <vt:lpstr>ROL DEL REGULADOR</vt:lpstr>
      <vt:lpstr>Presentación de PowerPoint</vt:lpstr>
      <vt:lpstr>ROL DEL REGULADOR</vt:lpstr>
      <vt:lpstr>ROL DEL REGULADOR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Marvin Padilla Trujillo</dc:creator>
  <cp:lastModifiedBy>Ernesto Loayza Mejia</cp:lastModifiedBy>
  <cp:revision>1209</cp:revision>
  <cp:lastPrinted>2020-09-25T18:52:21Z</cp:lastPrinted>
  <dcterms:created xsi:type="dcterms:W3CDTF">2014-09-04T16:26:13Z</dcterms:created>
  <dcterms:modified xsi:type="dcterms:W3CDTF">2025-01-09T20:51:21Z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0x01010022E2E17CB80E7F43B6FC8217F73E5EB0</vt:lpwstr>
  </property>
  <property fmtid="{D5CDD505-2E9C-101B-9397-08002B2CF9AE}" pid="3" name="MediaServiceImageTags">
    <vt:lpwstr/>
  </property>
</Properties>
</file>